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5" r:id="rId5"/>
    <p:sldMasterId id="2147483686" r:id="rId6"/>
  </p:sldMasterIdLst>
  <p:notesMasterIdLst>
    <p:notesMasterId r:id="rId35"/>
  </p:notesMasterIdLst>
  <p:handoutMasterIdLst>
    <p:handoutMasterId r:id="rId36"/>
  </p:handoutMasterIdLst>
  <p:sldIdLst>
    <p:sldId id="2147377326" r:id="rId7"/>
    <p:sldId id="2147377332" r:id="rId8"/>
    <p:sldId id="2147377352" r:id="rId9"/>
    <p:sldId id="2147377353" r:id="rId10"/>
    <p:sldId id="2147377347" r:id="rId11"/>
    <p:sldId id="2147377327" r:id="rId12"/>
    <p:sldId id="2147377325" r:id="rId13"/>
    <p:sldId id="2147377354" r:id="rId14"/>
    <p:sldId id="2147377348" r:id="rId15"/>
    <p:sldId id="2147377328" r:id="rId16"/>
    <p:sldId id="2147377344" r:id="rId17"/>
    <p:sldId id="2147377345" r:id="rId18"/>
    <p:sldId id="2147377331" r:id="rId19"/>
    <p:sldId id="2147377333" r:id="rId20"/>
    <p:sldId id="2147377334" r:id="rId21"/>
    <p:sldId id="2147377335" r:id="rId22"/>
    <p:sldId id="2147377349" r:id="rId23"/>
    <p:sldId id="2147377336" r:id="rId24"/>
    <p:sldId id="2147377337" r:id="rId25"/>
    <p:sldId id="2147377339" r:id="rId26"/>
    <p:sldId id="2147377350" r:id="rId27"/>
    <p:sldId id="2147377346" r:id="rId28"/>
    <p:sldId id="2147377351" r:id="rId29"/>
    <p:sldId id="2147377343" r:id="rId30"/>
    <p:sldId id="2147377340" r:id="rId31"/>
    <p:sldId id="2147377341" r:id="rId32"/>
    <p:sldId id="2147377308" r:id="rId33"/>
    <p:sldId id="2147377355" r:id="rId34"/>
  </p:sldIdLst>
  <p:sldSz cx="12192000" cy="6858000"/>
  <p:notesSz cx="6858000" cy="9144000"/>
  <p:custDataLst>
    <p:tags r:id="rId37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nee Guida" id="{DC4390BB-20A5-4FB0-AC9D-8394D2853EA9}">
          <p14:sldIdLst>
            <p14:sldId id="2147377326"/>
            <p14:sldId id="2147377332"/>
            <p14:sldId id="2147377352"/>
            <p14:sldId id="2147377353"/>
            <p14:sldId id="2147377347"/>
            <p14:sldId id="2147377327"/>
            <p14:sldId id="2147377325"/>
            <p14:sldId id="2147377354"/>
            <p14:sldId id="2147377348"/>
            <p14:sldId id="2147377328"/>
            <p14:sldId id="2147377344"/>
            <p14:sldId id="2147377345"/>
            <p14:sldId id="2147377331"/>
            <p14:sldId id="2147377333"/>
            <p14:sldId id="2147377334"/>
            <p14:sldId id="2147377335"/>
            <p14:sldId id="2147377349"/>
            <p14:sldId id="2147377336"/>
            <p14:sldId id="2147377337"/>
            <p14:sldId id="2147377339"/>
            <p14:sldId id="2147377350"/>
            <p14:sldId id="2147377346"/>
            <p14:sldId id="2147377351"/>
            <p14:sldId id="2147377343"/>
            <p14:sldId id="2147377340"/>
            <p14:sldId id="2147377341"/>
            <p14:sldId id="2147377308"/>
            <p14:sldId id="214737735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ovanni Vigato" initials="GV" lastIdx="3" clrIdx="0">
    <p:extLst>
      <p:ext uri="{19B8F6BF-5375-455C-9EA6-DF929625EA0E}">
        <p15:presenceInfo xmlns:p15="http://schemas.microsoft.com/office/powerpoint/2012/main" userId="S-1-5-21-719280492-1256093929-911163043-683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95"/>
    <a:srgbClr val="D1E8FF"/>
    <a:srgbClr val="DBDEE4"/>
    <a:srgbClr val="415364"/>
    <a:srgbClr val="97B1DA"/>
    <a:srgbClr val="A2B3C2"/>
    <a:srgbClr val="BECAD4"/>
    <a:srgbClr val="92A6B8"/>
    <a:srgbClr val="E3EBEA"/>
    <a:srgbClr val="768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671D77-16F3-42FC-ACF9-F660B4E3CA2E}" v="3" dt="2023-12-11T20:35:53.0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enico Contino" userId="7ccd1c58-42f1-4f8e-b96b-a63a7e1d487e" providerId="ADAL" clId="{D5671D77-16F3-42FC-ACF9-F660B4E3CA2E}"/>
    <pc:docChg chg="undo custSel modSld">
      <pc:chgData name="Domenico Contino" userId="7ccd1c58-42f1-4f8e-b96b-a63a7e1d487e" providerId="ADAL" clId="{D5671D77-16F3-42FC-ACF9-F660B4E3CA2E}" dt="2023-12-11T20:36:13.207" v="65" actId="14100"/>
      <pc:docMkLst>
        <pc:docMk/>
      </pc:docMkLst>
      <pc:sldChg chg="addSp delSp modSp mod">
        <pc:chgData name="Domenico Contino" userId="7ccd1c58-42f1-4f8e-b96b-a63a7e1d487e" providerId="ADAL" clId="{D5671D77-16F3-42FC-ACF9-F660B4E3CA2E}" dt="2023-12-11T20:35:53.099" v="64" actId="164"/>
        <pc:sldMkLst>
          <pc:docMk/>
          <pc:sldMk cId="3801561831" sldId="2147377308"/>
        </pc:sldMkLst>
        <pc:spChg chg="mod topLvl">
          <ac:chgData name="Domenico Contino" userId="7ccd1c58-42f1-4f8e-b96b-a63a7e1d487e" providerId="ADAL" clId="{D5671D77-16F3-42FC-ACF9-F660B4E3CA2E}" dt="2023-12-11T20:35:53.099" v="64" actId="164"/>
          <ac:spMkLst>
            <pc:docMk/>
            <pc:sldMk cId="3801561831" sldId="2147377308"/>
            <ac:spMk id="38" creationId="{D0D3D5BE-4465-5DED-1167-5AB64D9C83FE}"/>
          </ac:spMkLst>
        </pc:spChg>
        <pc:spChg chg="mod topLvl">
          <ac:chgData name="Domenico Contino" userId="7ccd1c58-42f1-4f8e-b96b-a63a7e1d487e" providerId="ADAL" clId="{D5671D77-16F3-42FC-ACF9-F660B4E3CA2E}" dt="2023-12-11T20:35:53.099" v="64" actId="164"/>
          <ac:spMkLst>
            <pc:docMk/>
            <pc:sldMk cId="3801561831" sldId="2147377308"/>
            <ac:spMk id="39" creationId="{53F34373-012A-AE48-6FE4-C492313C191C}"/>
          </ac:spMkLst>
        </pc:spChg>
        <pc:spChg chg="mod">
          <ac:chgData name="Domenico Contino" userId="7ccd1c58-42f1-4f8e-b96b-a63a7e1d487e" providerId="ADAL" clId="{D5671D77-16F3-42FC-ACF9-F660B4E3CA2E}" dt="2023-12-11T20:35:19.050" v="55" actId="207"/>
          <ac:spMkLst>
            <pc:docMk/>
            <pc:sldMk cId="3801561831" sldId="2147377308"/>
            <ac:spMk id="40" creationId="{371881F2-2397-A583-19FE-C9CCF5B14F27}"/>
          </ac:spMkLst>
        </pc:spChg>
        <pc:spChg chg="mod">
          <ac:chgData name="Domenico Contino" userId="7ccd1c58-42f1-4f8e-b96b-a63a7e1d487e" providerId="ADAL" clId="{D5671D77-16F3-42FC-ACF9-F660B4E3CA2E}" dt="2023-12-11T20:35:11.293" v="53" actId="207"/>
          <ac:spMkLst>
            <pc:docMk/>
            <pc:sldMk cId="3801561831" sldId="2147377308"/>
            <ac:spMk id="42" creationId="{E5338FAA-B9DB-F0BD-3ABF-8BBA044B25C5}"/>
          </ac:spMkLst>
        </pc:spChg>
        <pc:spChg chg="mod">
          <ac:chgData name="Domenico Contino" userId="7ccd1c58-42f1-4f8e-b96b-a63a7e1d487e" providerId="ADAL" clId="{D5671D77-16F3-42FC-ACF9-F660B4E3CA2E}" dt="2023-12-11T20:35:02.509" v="51" actId="207"/>
          <ac:spMkLst>
            <pc:docMk/>
            <pc:sldMk cId="3801561831" sldId="2147377308"/>
            <ac:spMk id="44" creationId="{40B48263-C9E8-DCB9-D111-1B3AFF11FBF2}"/>
          </ac:spMkLst>
        </pc:spChg>
        <pc:spChg chg="mod">
          <ac:chgData name="Domenico Contino" userId="7ccd1c58-42f1-4f8e-b96b-a63a7e1d487e" providerId="ADAL" clId="{D5671D77-16F3-42FC-ACF9-F660B4E3CA2E}" dt="2023-12-11T20:35:27.360" v="59" actId="207"/>
          <ac:spMkLst>
            <pc:docMk/>
            <pc:sldMk cId="3801561831" sldId="2147377308"/>
            <ac:spMk id="46" creationId="{1B85CF6F-C2AF-71AB-4A0A-C395B9F3D9EE}"/>
          </ac:spMkLst>
        </pc:spChg>
        <pc:grpChg chg="add mod">
          <ac:chgData name="Domenico Contino" userId="7ccd1c58-42f1-4f8e-b96b-a63a7e1d487e" providerId="ADAL" clId="{D5671D77-16F3-42FC-ACF9-F660B4E3CA2E}" dt="2023-12-11T20:35:53.099" v="64" actId="164"/>
          <ac:grpSpMkLst>
            <pc:docMk/>
            <pc:sldMk cId="3801561831" sldId="2147377308"/>
            <ac:grpSpMk id="6" creationId="{2C89AF55-3225-AF0F-5F71-E3113ED4A0A9}"/>
          </ac:grpSpMkLst>
        </pc:grpChg>
        <pc:grpChg chg="del">
          <ac:chgData name="Domenico Contino" userId="7ccd1c58-42f1-4f8e-b96b-a63a7e1d487e" providerId="ADAL" clId="{D5671D77-16F3-42FC-ACF9-F660B4E3CA2E}" dt="2023-12-11T20:35:43.272" v="62" actId="165"/>
          <ac:grpSpMkLst>
            <pc:docMk/>
            <pc:sldMk cId="3801561831" sldId="2147377308"/>
            <ac:grpSpMk id="51" creationId="{92F20C3F-0B0F-5496-257A-06103212CEFC}"/>
          </ac:grpSpMkLst>
        </pc:grpChg>
      </pc:sldChg>
      <pc:sldChg chg="modSp mod">
        <pc:chgData name="Domenico Contino" userId="7ccd1c58-42f1-4f8e-b96b-a63a7e1d487e" providerId="ADAL" clId="{D5671D77-16F3-42FC-ACF9-F660B4E3CA2E}" dt="2023-12-11T20:31:38.433" v="1" actId="1076"/>
        <pc:sldMkLst>
          <pc:docMk/>
          <pc:sldMk cId="116123794" sldId="2147377337"/>
        </pc:sldMkLst>
        <pc:spChg chg="mod">
          <ac:chgData name="Domenico Contino" userId="7ccd1c58-42f1-4f8e-b96b-a63a7e1d487e" providerId="ADAL" clId="{D5671D77-16F3-42FC-ACF9-F660B4E3CA2E}" dt="2023-12-11T20:31:38.433" v="1" actId="1076"/>
          <ac:spMkLst>
            <pc:docMk/>
            <pc:sldMk cId="116123794" sldId="2147377337"/>
            <ac:spMk id="7" creationId="{4CBC20A2-B75C-1A8C-8EA5-3FCD41A26262}"/>
          </ac:spMkLst>
        </pc:spChg>
      </pc:sldChg>
      <pc:sldChg chg="addSp delSp modSp mod">
        <pc:chgData name="Domenico Contino" userId="7ccd1c58-42f1-4f8e-b96b-a63a7e1d487e" providerId="ADAL" clId="{D5671D77-16F3-42FC-ACF9-F660B4E3CA2E}" dt="2023-12-11T20:32:32.745" v="5" actId="478"/>
        <pc:sldMkLst>
          <pc:docMk/>
          <pc:sldMk cId="3104778423" sldId="2147377339"/>
        </pc:sldMkLst>
        <pc:spChg chg="add del mod">
          <ac:chgData name="Domenico Contino" userId="7ccd1c58-42f1-4f8e-b96b-a63a7e1d487e" providerId="ADAL" clId="{D5671D77-16F3-42FC-ACF9-F660B4E3CA2E}" dt="2023-12-11T20:32:32.745" v="5" actId="478"/>
          <ac:spMkLst>
            <pc:docMk/>
            <pc:sldMk cId="3104778423" sldId="2147377339"/>
            <ac:spMk id="14" creationId="{FE68BBE0-10F0-42F0-A50F-82AD339C7851}"/>
          </ac:spMkLst>
        </pc:spChg>
      </pc:sldChg>
      <pc:sldChg chg="addSp modSp mod">
        <pc:chgData name="Domenico Contino" userId="7ccd1c58-42f1-4f8e-b96b-a63a7e1d487e" providerId="ADAL" clId="{D5671D77-16F3-42FC-ACF9-F660B4E3CA2E}" dt="2023-12-11T20:33:50.704" v="10" actId="164"/>
        <pc:sldMkLst>
          <pc:docMk/>
          <pc:sldMk cId="526666729" sldId="2147377340"/>
        </pc:sldMkLst>
        <pc:spChg chg="add mod">
          <ac:chgData name="Domenico Contino" userId="7ccd1c58-42f1-4f8e-b96b-a63a7e1d487e" providerId="ADAL" clId="{D5671D77-16F3-42FC-ACF9-F660B4E3CA2E}" dt="2023-12-11T20:33:50.704" v="10" actId="164"/>
          <ac:spMkLst>
            <pc:docMk/>
            <pc:sldMk cId="526666729" sldId="2147377340"/>
            <ac:spMk id="16" creationId="{D9B3CD1C-2CFF-46F4-355D-65E6640A1F64}"/>
          </ac:spMkLst>
        </pc:spChg>
        <pc:grpChg chg="add mod">
          <ac:chgData name="Domenico Contino" userId="7ccd1c58-42f1-4f8e-b96b-a63a7e1d487e" providerId="ADAL" clId="{D5671D77-16F3-42FC-ACF9-F660B4E3CA2E}" dt="2023-12-11T20:33:50.704" v="10" actId="164"/>
          <ac:grpSpMkLst>
            <pc:docMk/>
            <pc:sldMk cId="526666729" sldId="2147377340"/>
            <ac:grpSpMk id="21" creationId="{072D7C0B-BE53-CE09-F41C-003B48E8504D}"/>
          </ac:grpSpMkLst>
        </pc:grpChg>
        <pc:picChg chg="mod">
          <ac:chgData name="Domenico Contino" userId="7ccd1c58-42f1-4f8e-b96b-a63a7e1d487e" providerId="ADAL" clId="{D5671D77-16F3-42FC-ACF9-F660B4E3CA2E}" dt="2023-12-11T20:33:50.704" v="10" actId="164"/>
          <ac:picMkLst>
            <pc:docMk/>
            <pc:sldMk cId="526666729" sldId="2147377340"/>
            <ac:picMk id="18" creationId="{AEC47DC8-A4EA-BB15-C331-86A3E1EBA2D1}"/>
          </ac:picMkLst>
        </pc:picChg>
      </pc:sldChg>
      <pc:sldChg chg="modSp mod">
        <pc:chgData name="Domenico Contino" userId="7ccd1c58-42f1-4f8e-b96b-a63a7e1d487e" providerId="ADAL" clId="{D5671D77-16F3-42FC-ACF9-F660B4E3CA2E}" dt="2023-12-11T20:36:13.207" v="65" actId="14100"/>
        <pc:sldMkLst>
          <pc:docMk/>
          <pc:sldMk cId="3467001430" sldId="2147377355"/>
        </pc:sldMkLst>
        <pc:spChg chg="mod">
          <ac:chgData name="Domenico Contino" userId="7ccd1c58-42f1-4f8e-b96b-a63a7e1d487e" providerId="ADAL" clId="{D5671D77-16F3-42FC-ACF9-F660B4E3CA2E}" dt="2023-12-11T20:36:13.207" v="65" actId="14100"/>
          <ac:spMkLst>
            <pc:docMk/>
            <pc:sldMk cId="3467001430" sldId="2147377355"/>
            <ac:spMk id="3" creationId="{A616BB68-585E-406B-AE9A-3542E5D4A37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FE67C90-DC48-4AC0-C2C8-60D7798C2A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CBE605A-D9FA-6A47-6FCA-FA84118F75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6CFBF-E194-4724-A024-8B9A46576149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6B6A51-6149-940C-B48D-4C1DB7BDA6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C60C9FC-C7D6-BA30-0D3B-521CD8260F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58A3F-CFFA-4BEC-ABA7-9CAF9FA8EE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899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C70E6-0547-4736-977E-FEBCF5A76726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1C2D1-68F3-402F-A296-6C90197282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78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00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727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3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136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793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969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267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475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538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503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69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679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73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73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743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555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78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33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78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052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143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33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706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1C2D1-68F3-402F-A296-6C90197282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57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3774BF6-19A7-5843-830F-D9F95C38A8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10" hasCustomPrompt="1"/>
          </p:nvPr>
        </p:nvSpPr>
        <p:spPr>
          <a:xfrm>
            <a:off x="478351" y="1366685"/>
            <a:ext cx="2215688" cy="157316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>
              <a:lnSpc>
                <a:spcPts val="10266"/>
              </a:lnSpc>
              <a:spcBef>
                <a:spcPts val="0"/>
              </a:spcBef>
              <a:buFontTx/>
              <a:buNone/>
              <a:defRPr sz="10266" b="0" i="0" kern="1200" cap="none" spc="115" baseline="0">
                <a:solidFill>
                  <a:schemeClr val="accent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01.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0D0ACF-8567-7144-854B-B14909F906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2172" y="1383892"/>
            <a:ext cx="5126619" cy="1573161"/>
          </a:xfrm>
        </p:spPr>
        <p:txBody>
          <a:bodyPr/>
          <a:lstStyle>
            <a:lvl1pPr>
              <a:lnSpc>
                <a:spcPts val="2667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Divider title goes here.</a:t>
            </a:r>
            <a:br>
              <a:rPr lang="en-GB"/>
            </a:b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consecteur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isquam</a:t>
            </a:r>
            <a:r>
              <a:rPr lang="en-GB"/>
              <a:t>.</a:t>
            </a:r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95B05E-6021-A346-B06C-4C1C6C04BA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349" y="6348844"/>
            <a:ext cx="1473200" cy="18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8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2638471" cy="4594005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32174" y="1413506"/>
            <a:ext cx="5546357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D3A29C-59A5-7A41-BDA3-4D0AF2C6A0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16181" y="1413507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C40464E-C4F6-B542-936C-2748CD05EBA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016181" y="3842074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6700626-A137-1E4D-A640-4768EF193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(5)</a:t>
            </a:r>
            <a:endParaRPr lang="it-IT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B12DD6F-C2DF-2847-872C-CCED25E399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1421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1413506"/>
            <a:ext cx="5546357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D3A29C-59A5-7A41-BDA3-4D0AF2C6A0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16181" y="1413507"/>
            <a:ext cx="2697465" cy="459400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E7E4B69-15FE-0A46-B3F5-910E635218B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74658" y="1413507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127793F-B095-B242-8B6E-5C2B87B2B5B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174658" y="3842074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929033C0-1DD6-2D4A-A337-408FAF1F6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Gallery (1)</a:t>
            </a:r>
            <a:endParaRPr lang="it-IT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88CABBA-DBA3-CB47-96BC-901443082E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41115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1413506"/>
            <a:ext cx="8331352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D3A29C-59A5-7A41-BDA3-4D0AF2C6A0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16181" y="1413507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C40464E-C4F6-B542-936C-2748CD05EBA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016181" y="3842074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BCCFFC86-C73F-CA4D-943D-33E266B2A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Gallery (2)</a:t>
            </a:r>
            <a:endParaRPr lang="it-IT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79A7751-9425-9748-A8E7-3A822CF5C9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06600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2104103"/>
            <a:ext cx="552070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D795DFF-D208-3B4C-AF52-E37785DDFD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489" y="1758131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B937BB8-9C87-EF48-A4D2-BFB133E69C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350" y="1556819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kern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685538-E16D-8646-937E-DAC507D3E821}"/>
              </a:ext>
            </a:extLst>
          </p:cNvPr>
          <p:cNvCxnSpPr>
            <a:cxnSpLocks/>
          </p:cNvCxnSpPr>
          <p:nvPr userDrawn="1"/>
        </p:nvCxnSpPr>
        <p:spPr>
          <a:xfrm>
            <a:off x="458293" y="1437564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9904" y="1758131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1764" y="1556819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6141707" y="1437564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92943" y="2104103"/>
            <a:ext cx="552070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6E895979-A5BD-734B-92F9-3E4444E91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Two columns graphic</a:t>
            </a:r>
            <a:endParaRPr lang="it-IT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9C7643-6385-D044-8FAD-517603217A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6062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ic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9904" y="1758131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1764" y="1556819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6141707" y="1437564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92943" y="2104103"/>
            <a:ext cx="552070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DE1A4D4-79B1-F14A-A171-B55610DBED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3C705AA-26A6-DD46-A9A2-16E91C4C35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55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8D69A05A-C14A-C743-A054-B5E83DE65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Text + graphic (1)</a:t>
            </a:r>
            <a:endParaRPr lang="it-IT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8E57845-D5EE-2B47-B6B0-F04FFD8C73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05874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ic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39733" y="1758131"/>
            <a:ext cx="8372052" cy="15355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41593" y="1556819"/>
            <a:ext cx="8372052" cy="153696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3321537" y="1437564"/>
            <a:ext cx="839211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332172" y="2104103"/>
            <a:ext cx="8381480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DE1A4D4-79B1-F14A-A171-B55610DBED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3"/>
            <a:ext cx="2677800" cy="4593959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F2E2C7D7-B3AB-ED4F-99CA-5AF7470AA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Text + graphic (2)</a:t>
            </a:r>
            <a:endParaRPr lang="it-IT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DEEE4FD-277B-4249-9A3C-3574B71998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9329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graphic + Text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3897630"/>
            <a:ext cx="5520709" cy="211754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D795DFF-D208-3B4C-AF52-E37785DDFD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489" y="3551656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B937BB8-9C87-EF48-A4D2-BFB133E69C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350" y="3350344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kern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685538-E16D-8646-937E-DAC507D3E821}"/>
              </a:ext>
            </a:extLst>
          </p:cNvPr>
          <p:cNvCxnSpPr>
            <a:cxnSpLocks/>
          </p:cNvCxnSpPr>
          <p:nvPr userDrawn="1"/>
        </p:nvCxnSpPr>
        <p:spPr>
          <a:xfrm>
            <a:off x="458293" y="3231089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9904" y="3551656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1764" y="3350344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6141707" y="3231089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92943" y="3897630"/>
            <a:ext cx="5520709" cy="211754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FEAA84C-A051-A645-9501-FFBE15C543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6" y="1413504"/>
            <a:ext cx="5520705" cy="1559529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FC3C956-792D-3A46-A557-40879750E0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41708" y="1413504"/>
            <a:ext cx="5520705" cy="1559529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01B8303D-2450-DE4C-832A-3B065D723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Text/graphic + Text/graphic</a:t>
            </a:r>
            <a:endParaRPr lang="it-IT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C85D63D-0A88-E14B-A06E-A28128BCE6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10877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911" y="1758131"/>
            <a:ext cx="8372052" cy="15355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7771" y="1556819"/>
            <a:ext cx="8372052" cy="153696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467715" y="1437564"/>
            <a:ext cx="11245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78351" y="2104103"/>
            <a:ext cx="1123529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A3D4BDE2-1925-7A45-8814-AC6A42815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One column graphic</a:t>
            </a:r>
            <a:endParaRPr lang="it-IT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22D1D1A-2333-9E4A-B010-6DE7931783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55237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3774BF6-19A7-5843-830F-D9F95C38A8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10" hasCustomPrompt="1"/>
          </p:nvPr>
        </p:nvSpPr>
        <p:spPr>
          <a:xfrm>
            <a:off x="478351" y="1366685"/>
            <a:ext cx="2215688" cy="157316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>
              <a:lnSpc>
                <a:spcPts val="10266"/>
              </a:lnSpc>
              <a:spcBef>
                <a:spcPts val="0"/>
              </a:spcBef>
              <a:buFontTx/>
              <a:buNone/>
              <a:defRPr sz="10266" b="0" i="0" kern="1200" cap="none" spc="115" baseline="0">
                <a:solidFill>
                  <a:schemeClr val="accent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01.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0D0ACF-8567-7144-854B-B14909F906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2172" y="1383892"/>
            <a:ext cx="5126619" cy="1573161"/>
          </a:xfrm>
        </p:spPr>
        <p:txBody>
          <a:bodyPr/>
          <a:lstStyle>
            <a:lvl1pPr>
              <a:lnSpc>
                <a:spcPts val="2667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Divider title goes here.</a:t>
            </a:r>
            <a:br>
              <a:rPr lang="en-GB"/>
            </a:b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consecteur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isquam</a:t>
            </a:r>
            <a:r>
              <a:rPr lang="en-GB"/>
              <a:t>.</a:t>
            </a:r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95B05E-6021-A346-B06C-4C1C6C04BA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349" y="6348844"/>
            <a:ext cx="1473200" cy="18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74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57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60" imgH="360" progId="TCLayout.ActiveDocument.1">
                  <p:embed/>
                </p:oleObj>
              </mc:Choice>
              <mc:Fallback>
                <p:oleObj name="Diapositiva think-cell" r:id="rId4" imgW="360" imgH="360" progId="TCLayout.ActiveDocument.1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" y="1589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9"/>
          <p:cNvSpPr/>
          <p:nvPr userDrawn="1"/>
        </p:nvSpPr>
        <p:spPr>
          <a:xfrm>
            <a:off x="0" y="6528552"/>
            <a:ext cx="12192000" cy="346075"/>
          </a:xfrm>
          <a:prstGeom prst="rect">
            <a:avLst/>
          </a:prstGeom>
          <a:solidFill>
            <a:srgbClr val="004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7148" rIns="74295" bIns="3714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63"/>
          </a:p>
        </p:txBody>
      </p:sp>
      <p:sp>
        <p:nvSpPr>
          <p:cNvPr id="4" name="Slide Number Placeholder 1"/>
          <p:cNvSpPr txBox="1">
            <a:spLocks/>
          </p:cNvSpPr>
          <p:nvPr userDrawn="1"/>
        </p:nvSpPr>
        <p:spPr bwMode="auto">
          <a:xfrm>
            <a:off x="5998218" y="6593182"/>
            <a:ext cx="195566" cy="1692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" charset="0"/>
                <a:ea typeface="ヒラギノ明朝 Pro W3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" charset="0"/>
                <a:ea typeface="ヒラギノ明朝 Pro W3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" charset="0"/>
                <a:ea typeface="ヒラギノ明朝 Pro W3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" charset="0"/>
                <a:ea typeface="ヒラギノ明朝 Pro W3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" charset="0"/>
                <a:ea typeface="ヒラギノ明朝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ヒラギノ明朝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ヒラギノ明朝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ヒラギノ明朝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ヒラギノ明朝 Pro W3" charset="-128"/>
              </a:defRPr>
            </a:lvl9pPr>
          </a:lstStyle>
          <a:p>
            <a:pPr algn="ctr">
              <a:defRPr/>
            </a:pPr>
            <a:fld id="{1DDE9776-5647-4E60-B9B7-25A116DF2DFF}" type="slidenum">
              <a:rPr lang="it-IT" altLang="ja-JP" sz="1100" b="1" i="1" smtClean="0">
                <a:solidFill>
                  <a:schemeClr val="bg1"/>
                </a:solidFill>
                <a:latin typeface="+mj-lt"/>
                <a:ea typeface="MS Mincho" pitchFamily="49" charset="-128"/>
              </a:rPr>
              <a:pPr algn="ctr">
                <a:defRPr/>
              </a:pPr>
              <a:t>‹N›</a:t>
            </a:fld>
            <a:endParaRPr lang="it-IT" altLang="ja-JP" sz="1000" b="1" i="1">
              <a:solidFill>
                <a:schemeClr val="bg1"/>
              </a:solidFill>
              <a:latin typeface="+mj-lt"/>
              <a:ea typeface="MS Mincho" pitchFamily="49" charset="-128"/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0800000">
            <a:off x="9315939" y="6511925"/>
            <a:ext cx="425939" cy="344488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6" name="Rectangle 5"/>
          <p:cNvSpPr/>
          <p:nvPr userDrawn="1"/>
        </p:nvSpPr>
        <p:spPr>
          <a:xfrm>
            <a:off x="9796123" y="6528552"/>
            <a:ext cx="2385647" cy="346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9" name="Right Triangle 12"/>
          <p:cNvSpPr/>
          <p:nvPr userDrawn="1"/>
        </p:nvSpPr>
        <p:spPr>
          <a:xfrm>
            <a:off x="1868158" y="6529089"/>
            <a:ext cx="423985" cy="34607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10" name="Rectangle 13"/>
          <p:cNvSpPr/>
          <p:nvPr userDrawn="1"/>
        </p:nvSpPr>
        <p:spPr>
          <a:xfrm>
            <a:off x="-10232" y="6520552"/>
            <a:ext cx="1871039" cy="346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13" name="Rectangle 16"/>
          <p:cNvSpPr/>
          <p:nvPr userDrawn="1"/>
        </p:nvSpPr>
        <p:spPr>
          <a:xfrm>
            <a:off x="1314183" y="6514122"/>
            <a:ext cx="578339" cy="35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14" name="Right Triangle 17"/>
          <p:cNvSpPr/>
          <p:nvPr userDrawn="1"/>
        </p:nvSpPr>
        <p:spPr>
          <a:xfrm>
            <a:off x="9741877" y="6311901"/>
            <a:ext cx="425939" cy="55403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957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" y="1589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hape 8"/>
          <p:cNvCxnSpPr/>
          <p:nvPr userDrawn="1"/>
        </p:nvCxnSpPr>
        <p:spPr>
          <a:xfrm rot="5400000" flipH="1" flipV="1">
            <a:off x="6024564" y="-4731237"/>
            <a:ext cx="142875" cy="11519877"/>
          </a:xfrm>
          <a:prstGeom prst="bentConnector2">
            <a:avLst/>
          </a:prstGeom>
          <a:ln w="19050">
            <a:solidFill>
              <a:srgbClr val="004C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16">
            <a:extLst>
              <a:ext uri="{FF2B5EF4-FFF2-40B4-BE49-F238E27FC236}">
                <a16:creationId xmlns:a16="http://schemas.microsoft.com/office/drawing/2014/main" id="{8D0CD0D7-2C52-4AC9-A619-33C98725999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2298" y="6566207"/>
            <a:ext cx="682481" cy="253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02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774BF6-19A7-5843-830F-D9F95C38A8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10" hasCustomPrompt="1"/>
          </p:nvPr>
        </p:nvSpPr>
        <p:spPr>
          <a:xfrm>
            <a:off x="478351" y="1366685"/>
            <a:ext cx="2215688" cy="157316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>
              <a:lnSpc>
                <a:spcPts val="10266"/>
              </a:lnSpc>
              <a:spcBef>
                <a:spcPts val="0"/>
              </a:spcBef>
              <a:buFontTx/>
              <a:buNone/>
              <a:defRPr sz="10266" b="0" i="0" kern="1200" cap="none" spc="115" baseline="0">
                <a:solidFill>
                  <a:schemeClr val="accent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02.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0D0ACF-8567-7144-854B-B14909F906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2172" y="1383892"/>
            <a:ext cx="5126619" cy="1573161"/>
          </a:xfrm>
        </p:spPr>
        <p:txBody>
          <a:bodyPr/>
          <a:lstStyle>
            <a:lvl1pPr>
              <a:lnSpc>
                <a:spcPts val="2667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Divider title goes here.</a:t>
            </a:r>
            <a:br>
              <a:rPr lang="en-GB"/>
            </a:b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consecteur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isquam</a:t>
            </a:r>
            <a:r>
              <a:rPr lang="en-GB"/>
              <a:t>.</a:t>
            </a:r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95B05E-6021-A346-B06C-4C1C6C04BA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349" y="6348844"/>
            <a:ext cx="1473200" cy="18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24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spcAft>
                <a:spcPts val="667"/>
              </a:spcAft>
              <a:defRPr sz="1133"/>
            </a:lvl1pPr>
            <a:lvl2pPr>
              <a:lnSpc>
                <a:spcPts val="1467"/>
              </a:lnSpc>
              <a:spcAft>
                <a:spcPts val="667"/>
              </a:spcAft>
              <a:defRPr sz="1133"/>
            </a:lvl2pPr>
            <a:lvl3pPr>
              <a:lnSpc>
                <a:spcPts val="1467"/>
              </a:lnSpc>
              <a:spcAft>
                <a:spcPts val="667"/>
              </a:spcAft>
              <a:defRPr sz="1133"/>
            </a:lvl3pPr>
            <a:lvl4pPr>
              <a:lnSpc>
                <a:spcPts val="1467"/>
              </a:lnSpc>
              <a:spcAft>
                <a:spcPts val="667"/>
              </a:spcAft>
              <a:defRPr sz="1133"/>
            </a:lvl4pPr>
            <a:lvl5pPr>
              <a:lnSpc>
                <a:spcPts val="1467"/>
              </a:lnSpc>
              <a:spcAft>
                <a:spcPts val="667"/>
              </a:spcAft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D14DAF-35AA-AA47-99C3-5289B7ABE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780190"/>
            <a:ext cx="5617645" cy="3234991"/>
          </a:xfrm>
        </p:spPr>
        <p:txBody>
          <a:bodyPr numCol="1" spcCol="0">
            <a:noAutofit/>
          </a:bodyPr>
          <a:lstStyle>
            <a:lvl1pPr marL="228589" indent="-228589">
              <a:lnSpc>
                <a:spcPts val="1467"/>
              </a:lnSpc>
              <a:spcBef>
                <a:spcPts val="0"/>
              </a:spcBef>
              <a:spcAft>
                <a:spcPts val="667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133"/>
            </a:lvl1pPr>
            <a:lvl2pPr marL="749892" indent="-228589">
              <a:lnSpc>
                <a:spcPts val="1467"/>
              </a:lnSpc>
              <a:spcAft>
                <a:spcPts val="667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133"/>
            </a:lvl2pPr>
            <a:lvl3pPr marL="1271196" indent="-228589">
              <a:lnSpc>
                <a:spcPts val="1467"/>
              </a:lnSpc>
              <a:spcAft>
                <a:spcPts val="667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133"/>
            </a:lvl3pPr>
            <a:lvl4pPr marL="1792501" indent="-228589">
              <a:lnSpc>
                <a:spcPts val="1467"/>
              </a:lnSpc>
              <a:spcAft>
                <a:spcPts val="667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133"/>
            </a:lvl4pPr>
            <a:lvl5pPr marL="2313805" indent="-228589">
              <a:lnSpc>
                <a:spcPts val="1467"/>
              </a:lnSpc>
              <a:spcAft>
                <a:spcPts val="667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A5348F90-6A00-884E-AB94-F8E748008F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53" y="1413503"/>
            <a:ext cx="4511863" cy="460167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>
              <a:lnSpc>
                <a:spcPts val="2933"/>
              </a:lnSpc>
              <a:spcBef>
                <a:spcPts val="0"/>
              </a:spcBef>
              <a:buFontTx/>
              <a:buNone/>
              <a:defRPr sz="2400" b="0" i="0" kern="1200" cap="none" spc="67" baseline="0">
                <a:solidFill>
                  <a:schemeClr val="accent1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endParaRPr lang="en-GB" noProof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86DC80A8-A28D-EE4D-BA41-F9E4186FA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2" y="488118"/>
            <a:ext cx="11235299" cy="318724"/>
          </a:xfrm>
        </p:spPr>
        <p:txBody>
          <a:bodyPr/>
          <a:lstStyle/>
          <a:p>
            <a:r>
              <a:rPr lang="en-GB"/>
              <a:t>Two column text</a:t>
            </a:r>
            <a:endParaRPr lang="it-IT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AE3DC0F-4691-1340-9567-AE91FE1D78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3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97998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8">
            <a:extLst>
              <a:ext uri="{FF2B5EF4-FFF2-40B4-BE49-F238E27FC236}">
                <a16:creationId xmlns:a16="http://schemas.microsoft.com/office/drawing/2014/main" id="{6A3F5127-CF8B-4F09-816E-EFC5055A8D65}"/>
              </a:ext>
            </a:extLst>
          </p:cNvPr>
          <p:cNvSpPr/>
          <p:nvPr userDrawn="1"/>
        </p:nvSpPr>
        <p:spPr>
          <a:xfrm>
            <a:off x="508422" y="465194"/>
            <a:ext cx="359311" cy="359311"/>
          </a:xfrm>
          <a:custGeom>
            <a:avLst/>
            <a:gdLst/>
            <a:ahLst/>
            <a:cxnLst/>
            <a:rect l="l" t="t" r="r" b="b"/>
            <a:pathLst>
              <a:path w="396240" h="396240">
                <a:moveTo>
                  <a:pt x="198183" y="0"/>
                </a:moveTo>
                <a:lnTo>
                  <a:pt x="152723" y="5210"/>
                </a:lnTo>
                <a:lnTo>
                  <a:pt x="111001" y="20058"/>
                </a:lnTo>
                <a:lnTo>
                  <a:pt x="74205" y="43371"/>
                </a:lnTo>
                <a:lnTo>
                  <a:pt x="43520" y="73976"/>
                </a:lnTo>
                <a:lnTo>
                  <a:pt x="20133" y="110701"/>
                </a:lnTo>
                <a:lnTo>
                  <a:pt x="5231" y="152371"/>
                </a:lnTo>
                <a:lnTo>
                  <a:pt x="0" y="197815"/>
                </a:lnTo>
                <a:lnTo>
                  <a:pt x="552" y="212349"/>
                </a:lnTo>
                <a:lnTo>
                  <a:pt x="8293" y="254203"/>
                </a:lnTo>
                <a:lnTo>
                  <a:pt x="28774" y="300444"/>
                </a:lnTo>
                <a:lnTo>
                  <a:pt x="59794" y="339546"/>
                </a:lnTo>
                <a:lnTo>
                  <a:pt x="99563" y="369707"/>
                </a:lnTo>
                <a:lnTo>
                  <a:pt x="146289" y="389125"/>
                </a:lnTo>
                <a:lnTo>
                  <a:pt x="198183" y="395998"/>
                </a:lnTo>
                <a:lnTo>
                  <a:pt x="244487" y="390538"/>
                </a:lnTo>
                <a:lnTo>
                  <a:pt x="286853" y="375010"/>
                </a:lnTo>
                <a:lnTo>
                  <a:pt x="324029" y="350691"/>
                </a:lnTo>
                <a:lnTo>
                  <a:pt x="354758" y="318857"/>
                </a:lnTo>
                <a:lnTo>
                  <a:pt x="357170" y="314871"/>
                </a:lnTo>
                <a:lnTo>
                  <a:pt x="199948" y="314871"/>
                </a:lnTo>
                <a:lnTo>
                  <a:pt x="166753" y="310154"/>
                </a:lnTo>
                <a:lnTo>
                  <a:pt x="112664" y="276557"/>
                </a:lnTo>
                <a:lnTo>
                  <a:pt x="88680" y="237756"/>
                </a:lnTo>
                <a:lnTo>
                  <a:pt x="81000" y="195922"/>
                </a:lnTo>
                <a:lnTo>
                  <a:pt x="90365" y="149868"/>
                </a:lnTo>
                <a:lnTo>
                  <a:pt x="115885" y="112220"/>
                </a:lnTo>
                <a:lnTo>
                  <a:pt x="153700" y="86816"/>
                </a:lnTo>
                <a:lnTo>
                  <a:pt x="199948" y="77495"/>
                </a:lnTo>
                <a:lnTo>
                  <a:pt x="354822" y="77495"/>
                </a:lnTo>
                <a:lnTo>
                  <a:pt x="352587" y="73976"/>
                </a:lnTo>
                <a:lnTo>
                  <a:pt x="321968" y="43371"/>
                </a:lnTo>
                <a:lnTo>
                  <a:pt x="285242" y="20058"/>
                </a:lnTo>
                <a:lnTo>
                  <a:pt x="243587" y="5210"/>
                </a:lnTo>
                <a:lnTo>
                  <a:pt x="198183" y="0"/>
                </a:lnTo>
                <a:close/>
              </a:path>
              <a:path w="396240" h="396240">
                <a:moveTo>
                  <a:pt x="354822" y="77495"/>
                </a:moveTo>
                <a:lnTo>
                  <a:pt x="199948" y="77495"/>
                </a:lnTo>
                <a:lnTo>
                  <a:pt x="246076" y="86816"/>
                </a:lnTo>
                <a:lnTo>
                  <a:pt x="283762" y="112220"/>
                </a:lnTo>
                <a:lnTo>
                  <a:pt x="309180" y="149868"/>
                </a:lnTo>
                <a:lnTo>
                  <a:pt x="318503" y="195922"/>
                </a:lnTo>
                <a:lnTo>
                  <a:pt x="317905" y="207798"/>
                </a:lnTo>
                <a:lnTo>
                  <a:pt x="291928" y="270888"/>
                </a:lnTo>
                <a:lnTo>
                  <a:pt x="235410" y="309427"/>
                </a:lnTo>
                <a:lnTo>
                  <a:pt x="199948" y="314871"/>
                </a:lnTo>
                <a:lnTo>
                  <a:pt x="357170" y="314871"/>
                </a:lnTo>
                <a:lnTo>
                  <a:pt x="377786" y="280787"/>
                </a:lnTo>
                <a:lnTo>
                  <a:pt x="391858" y="237756"/>
                </a:lnTo>
                <a:lnTo>
                  <a:pt x="395998" y="197815"/>
                </a:lnTo>
                <a:lnTo>
                  <a:pt x="390781" y="152371"/>
                </a:lnTo>
                <a:lnTo>
                  <a:pt x="375918" y="110701"/>
                </a:lnTo>
                <a:lnTo>
                  <a:pt x="354822" y="77495"/>
                </a:lnTo>
                <a:close/>
              </a:path>
            </a:pathLst>
          </a:custGeom>
          <a:solidFill>
            <a:srgbClr val="A4D4C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052CD5DB-B261-431C-8D1B-DB0B585CD53A}"/>
              </a:ext>
            </a:extLst>
          </p:cNvPr>
          <p:cNvSpPr/>
          <p:nvPr userDrawn="1"/>
        </p:nvSpPr>
        <p:spPr>
          <a:xfrm>
            <a:off x="522497" y="468787"/>
            <a:ext cx="8966945" cy="6386635"/>
          </a:xfrm>
          <a:prstGeom prst="rect">
            <a:avLst/>
          </a:prstGeom>
          <a:blipFill>
            <a:blip r:embed="rId2" cstate="print"/>
            <a:stretch>
              <a:fillRect r="-1142"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4296B7E-95E7-0640-B603-775C640BB1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0280" y="405404"/>
            <a:ext cx="9301184" cy="524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rgbClr val="004C45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defRPr>
            </a:lvl1pPr>
          </a:lstStyle>
          <a:p>
            <a:r>
              <a:rPr lang="it-IT"/>
              <a:t>Slide Title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877E37-7A7D-4A83-B4BC-A1CFCE067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it-IT" smtClean="0"/>
            </a:lvl1pPr>
          </a:lstStyle>
          <a:p>
            <a:fld id="{4E0D3788-68FA-C744-AA3D-83B4A18CDD0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121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774BF6-19A7-5843-830F-D9F95C38A8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10" hasCustomPrompt="1"/>
          </p:nvPr>
        </p:nvSpPr>
        <p:spPr>
          <a:xfrm>
            <a:off x="478351" y="1366686"/>
            <a:ext cx="2215688" cy="157316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>
              <a:lnSpc>
                <a:spcPts val="10266"/>
              </a:lnSpc>
              <a:spcBef>
                <a:spcPts val="0"/>
              </a:spcBef>
              <a:buFontTx/>
              <a:buNone/>
              <a:defRPr sz="10266" b="0" i="0" kern="1200" cap="none" spc="115" baseline="0">
                <a:solidFill>
                  <a:schemeClr val="accent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03.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0D0ACF-8567-7144-854B-B14909F906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2173" y="1383893"/>
            <a:ext cx="5126619" cy="1573161"/>
          </a:xfrm>
        </p:spPr>
        <p:txBody>
          <a:bodyPr/>
          <a:lstStyle>
            <a:lvl1pPr>
              <a:lnSpc>
                <a:spcPts val="2667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Divider title goes here.</a:t>
            </a:r>
            <a:br>
              <a:rPr lang="en-GB"/>
            </a:b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consecteur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isquam</a:t>
            </a:r>
            <a:r>
              <a:rPr lang="en-GB"/>
              <a:t>.</a:t>
            </a:r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95B05E-6021-A346-B06C-4C1C6C04BA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349" y="6348845"/>
            <a:ext cx="1473200" cy="18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90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2514A-3BD8-37DC-A4AE-10E643D6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00" y="365126"/>
            <a:ext cx="11592000" cy="814727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D8D7A-B45A-AE94-CC06-D9E30EA8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00" y="1502352"/>
            <a:ext cx="11592000" cy="4351339"/>
          </a:xfrm>
        </p:spPr>
        <p:txBody>
          <a:bodyPr lIns="0" tIns="0" rIns="0" bIns="0">
            <a:noAutofit/>
          </a:bodyPr>
          <a:lstStyle>
            <a:lvl1pPr marL="0" indent="0" algn="just">
              <a:lnSpc>
                <a:spcPts val="2000"/>
              </a:lnSpc>
              <a:spcAft>
                <a:spcPts val="600"/>
              </a:spcAft>
              <a:buNone/>
              <a:defRPr sz="1600">
                <a:latin typeface="Gill Sans MT" panose="020B0502020104020203" pitchFamily="34" charset="0"/>
              </a:defRPr>
            </a:lvl1pPr>
            <a:lvl2pPr marL="457189" indent="0" algn="just">
              <a:lnSpc>
                <a:spcPts val="2000"/>
              </a:lnSpc>
              <a:spcAft>
                <a:spcPts val="600"/>
              </a:spcAft>
              <a:buNone/>
              <a:defRPr sz="1600">
                <a:latin typeface="Gill Sans MT" panose="020B0502020104020203" pitchFamily="34" charset="0"/>
              </a:defRPr>
            </a:lvl2pPr>
            <a:lvl3pPr marL="914377" indent="0" algn="just">
              <a:lnSpc>
                <a:spcPts val="2000"/>
              </a:lnSpc>
              <a:spcAft>
                <a:spcPts val="600"/>
              </a:spcAft>
              <a:buNone/>
              <a:defRPr sz="1600">
                <a:latin typeface="Gill Sans MT" panose="020B0502020104020203" pitchFamily="34" charset="0"/>
              </a:defRPr>
            </a:lvl3pPr>
            <a:lvl4pPr marL="1371566" indent="0" algn="just">
              <a:lnSpc>
                <a:spcPts val="2000"/>
              </a:lnSpc>
              <a:spcAft>
                <a:spcPts val="600"/>
              </a:spcAft>
              <a:buNone/>
              <a:defRPr sz="1600">
                <a:latin typeface="Gill Sans MT" panose="020B0502020104020203" pitchFamily="34" charset="0"/>
              </a:defRPr>
            </a:lvl4pPr>
            <a:lvl5pPr marL="1828754" indent="0" algn="just">
              <a:lnSpc>
                <a:spcPts val="2000"/>
              </a:lnSpc>
              <a:spcAft>
                <a:spcPts val="600"/>
              </a:spcAft>
              <a:buNone/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9F01967-D9D7-9038-E535-BC226B47142C}"/>
              </a:ext>
            </a:extLst>
          </p:cNvPr>
          <p:cNvSpPr/>
          <p:nvPr userDrawn="1"/>
        </p:nvSpPr>
        <p:spPr>
          <a:xfrm flipV="1">
            <a:off x="300000" y="6318000"/>
            <a:ext cx="2401290" cy="540000"/>
          </a:xfrm>
          <a:prstGeom prst="parallelogram">
            <a:avLst>
              <a:gd name="adj" fmla="val 438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156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352B7E-C498-A342-95B6-809C2DF175C1}"/>
              </a:ext>
            </a:extLst>
          </p:cNvPr>
          <p:cNvSpPr txBox="1"/>
          <p:nvPr userDrawn="1"/>
        </p:nvSpPr>
        <p:spPr>
          <a:xfrm>
            <a:off x="7536873" y="2499976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E5D51E-4D22-8049-A6A9-68BD341C05F6}"/>
              </a:ext>
            </a:extLst>
          </p:cNvPr>
          <p:cNvSpPr txBox="1"/>
          <p:nvPr userDrawn="1"/>
        </p:nvSpPr>
        <p:spPr>
          <a:xfrm>
            <a:off x="6805535" y="3018020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CD0B10C-4461-4F0E-B299-078071367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34" y="357718"/>
            <a:ext cx="1489165" cy="82446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622C4D-F38B-4F5C-A0DB-E1517418DF31}"/>
              </a:ext>
            </a:extLst>
          </p:cNvPr>
          <p:cNvSpPr txBox="1"/>
          <p:nvPr userDrawn="1"/>
        </p:nvSpPr>
        <p:spPr>
          <a:xfrm>
            <a:off x="7536873" y="3245043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660546-0960-410D-BBFA-28A1CBC973B2}"/>
              </a:ext>
            </a:extLst>
          </p:cNvPr>
          <p:cNvSpPr txBox="1"/>
          <p:nvPr userDrawn="1"/>
        </p:nvSpPr>
        <p:spPr>
          <a:xfrm>
            <a:off x="2021133" y="3522496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588449C-C723-4B5F-805C-FE43C9FB23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255" y="4610915"/>
            <a:ext cx="9144000" cy="454459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Sottotitolo di al massimo due righe di testo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1A5A9F-E1AE-44C3-93C6-10D394357B4F}"/>
              </a:ext>
            </a:extLst>
          </p:cNvPr>
          <p:cNvSpPr txBox="1"/>
          <p:nvPr userDrawn="1"/>
        </p:nvSpPr>
        <p:spPr>
          <a:xfrm>
            <a:off x="6891413" y="5074204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2D900C-E37F-439E-BD05-7F3FB1138EA5}"/>
              </a:ext>
            </a:extLst>
          </p:cNvPr>
          <p:cNvSpPr txBox="1"/>
          <p:nvPr userDrawn="1"/>
        </p:nvSpPr>
        <p:spPr>
          <a:xfrm>
            <a:off x="7087148" y="4893855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107238BB-1EE6-47D1-8F8B-8A763DCE5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433" y="1557867"/>
            <a:ext cx="9144000" cy="2952751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6400"/>
            </a:lvl1pPr>
            <a:lvl2pPr>
              <a:defRPr sz="6400"/>
            </a:lvl2pPr>
            <a:lvl3pPr>
              <a:defRPr sz="6400"/>
            </a:lvl3pPr>
            <a:lvl4pPr>
              <a:defRPr sz="6400"/>
            </a:lvl4pPr>
            <a:lvl5pPr>
              <a:defRPr sz="6400"/>
            </a:lvl5pPr>
          </a:lstStyle>
          <a:p>
            <a:pPr lvl="0"/>
            <a:r>
              <a:rPr lang="it-IT"/>
              <a:t>Titolo al massimo di tre righe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EBF4D2A5-A57B-4A37-81C4-C406936CFBA2}"/>
              </a:ext>
            </a:extLst>
          </p:cNvPr>
          <p:cNvSpPr txBox="1">
            <a:spLocks/>
          </p:cNvSpPr>
          <p:nvPr userDrawn="1"/>
        </p:nvSpPr>
        <p:spPr>
          <a:xfrm>
            <a:off x="206023" y="6118577"/>
            <a:ext cx="4353277" cy="38170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rgbClr val="415064"/>
                </a:solidFill>
                <a:latin typeface="Bressay Trial" panose="02040503050505020203" pitchFamily="18" charset="77"/>
                <a:ea typeface="Bressay Trial" panose="02040503050505020203" pitchFamily="18" charset="77"/>
                <a:cs typeface="Bressay Trial" panose="02040503050505020203" pitchFamily="18" charset="77"/>
              </a:defRPr>
            </a:lvl1pPr>
          </a:lstStyle>
          <a:p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Cassa Depositi e Prestiti</a:t>
            </a:r>
            <a:b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Investiamo nel domani</a:t>
            </a:r>
          </a:p>
        </p:txBody>
      </p:sp>
    </p:spTree>
    <p:extLst>
      <p:ext uri="{BB962C8B-B14F-4D97-AF65-F5344CB8AC3E}">
        <p14:creationId xmlns:p14="http://schemas.microsoft.com/office/powerpoint/2010/main" val="2370258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  <p15:guide id="2" orient="horz" pos="350">
          <p15:clr>
            <a:srgbClr val="FBAE40"/>
          </p15:clr>
        </p15:guide>
        <p15:guide id="3" orient="horz" pos="940">
          <p15:clr>
            <a:srgbClr val="FBAE40"/>
          </p15:clr>
        </p15:guide>
        <p15:guide id="4" orient="horz" pos="198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e di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2D24F6-9E41-B841-AA8B-E3F42EB4ADFE}"/>
              </a:ext>
            </a:extLst>
          </p:cNvPr>
          <p:cNvSpPr txBox="1"/>
          <p:nvPr userDrawn="1"/>
        </p:nvSpPr>
        <p:spPr>
          <a:xfrm>
            <a:off x="11200992" y="462905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E480ACB-784B-6E44-9A41-6C0CA71DF68F}"/>
              </a:ext>
            </a:extLst>
          </p:cNvPr>
          <p:cNvSpPr txBox="1"/>
          <p:nvPr userDrawn="1"/>
        </p:nvSpPr>
        <p:spPr>
          <a:xfrm>
            <a:off x="2061237" y="6455620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F524C67-C9F4-409F-8C54-459F1903C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146" y="6260729"/>
            <a:ext cx="520421" cy="28812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974FD9A5-F37E-48C4-8EF8-BE95935B50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255" y="4610915"/>
            <a:ext cx="9144000" cy="454459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Sottotitolo di al massimo due righe di testo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C092785F-0F1B-40F9-874E-A0991FEE6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255" y="1560391"/>
            <a:ext cx="9144000" cy="2948516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5867"/>
            </a:lvl1pPr>
          </a:lstStyle>
          <a:p>
            <a:pPr lvl="0"/>
            <a:r>
              <a:rPr lang="it-IT"/>
              <a:t>Titolo del divisore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E42F5F-8EA5-4772-872B-DB2B66420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344083" cy="244916"/>
          </a:xfrm>
        </p:spPr>
        <p:txBody>
          <a:bodyPr lIns="0" tIns="0" rIns="0" bIns="0" anchor="b" anchorCtr="0"/>
          <a:lstStyle>
            <a:lvl1pPr algn="l">
              <a:defRPr sz="10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DA0FE-9C19-F746-8419-6700E348BF7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92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  <p15:guide id="2" orient="horz" pos="350">
          <p15:clr>
            <a:srgbClr val="FBAE40"/>
          </p15:clr>
        </p15:guide>
        <p15:guide id="3" orient="horz" pos="940">
          <p15:clr>
            <a:srgbClr val="FBAE40"/>
          </p15:clr>
        </p15:guide>
        <p15:guide id="4" orient="horz" pos="198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D3786A9-8315-4B48-8BA0-D2FF4F8A8DB3}"/>
              </a:ext>
            </a:extLst>
          </p:cNvPr>
          <p:cNvSpPr>
            <a:spLocks noGrp="1" noChangeAspect="1"/>
          </p:cNvSpPr>
          <p:nvPr>
            <p:ph type="body" idx="13" hasCustomPrompt="1"/>
          </p:nvPr>
        </p:nvSpPr>
        <p:spPr>
          <a:xfrm>
            <a:off x="334433" y="368020"/>
            <a:ext cx="8593667" cy="355259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1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Titolo che può essere facoltativo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73CF62-E9B9-AA4C-91B2-948E7D2EBC46}"/>
              </a:ext>
            </a:extLst>
          </p:cNvPr>
          <p:cNvSpPr txBox="1"/>
          <p:nvPr userDrawn="1"/>
        </p:nvSpPr>
        <p:spPr>
          <a:xfrm>
            <a:off x="11178139" y="6384757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D9D4BAB-FB8E-D74A-8F1C-82B304BB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344083" cy="244916"/>
          </a:xfrm>
        </p:spPr>
        <p:txBody>
          <a:bodyPr lIns="0" tIns="0" rIns="0" bIns="0" anchor="b" anchorCtr="0"/>
          <a:lstStyle>
            <a:lvl1pPr algn="l">
              <a:defRPr sz="10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DA0FE-9C19-F746-8419-6700E348BF7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870BD2-13C1-B342-B70E-CFFFFB887BC3}"/>
              </a:ext>
            </a:extLst>
          </p:cNvPr>
          <p:cNvSpPr txBox="1"/>
          <p:nvPr userDrawn="1"/>
        </p:nvSpPr>
        <p:spPr>
          <a:xfrm>
            <a:off x="11556732" y="6436092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4EEB3B-24B3-6B48-8B74-01E69E8B628F}"/>
              </a:ext>
            </a:extLst>
          </p:cNvPr>
          <p:cNvSpPr txBox="1"/>
          <p:nvPr userDrawn="1"/>
        </p:nvSpPr>
        <p:spPr>
          <a:xfrm>
            <a:off x="11659403" y="6429676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230F14-57A8-BA4C-987B-74CBBCA35D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434" y="1409528"/>
            <a:ext cx="11523133" cy="4612389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5867" b="0" i="0" baseline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Call-out </a:t>
            </a:r>
            <a:r>
              <a:rPr lang="en-US" err="1"/>
              <a:t>è</a:t>
            </a:r>
            <a:r>
              <a:rPr lang="en-US"/>
              <a:t> </a:t>
            </a:r>
            <a:r>
              <a:rPr lang="en-US" err="1"/>
              <a:t>una</a:t>
            </a:r>
            <a:r>
              <a:rPr lang="en-US"/>
              <a:t> slide con un </a:t>
            </a:r>
            <a:r>
              <a:rPr lang="en-US" err="1"/>
              <a:t>testo</a:t>
            </a:r>
            <a:r>
              <a:rPr lang="en-US"/>
              <a:t> </a:t>
            </a:r>
            <a:r>
              <a:rPr lang="en-US" err="1"/>
              <a:t>grande</a:t>
            </a:r>
            <a:r>
              <a:rPr lang="en-US"/>
              <a:t> da </a:t>
            </a:r>
            <a:r>
              <a:rPr lang="en-US" err="1"/>
              <a:t>usare</a:t>
            </a:r>
            <a:r>
              <a:rPr lang="en-US"/>
              <a:t> per </a:t>
            </a:r>
            <a:r>
              <a:rPr lang="en-US" err="1"/>
              <a:t>evidenziare</a:t>
            </a:r>
            <a:r>
              <a:rPr lang="en-US"/>
              <a:t> </a:t>
            </a:r>
            <a:r>
              <a:rPr lang="en-US" err="1"/>
              <a:t>dei</a:t>
            </a:r>
            <a:r>
              <a:rPr lang="en-US"/>
              <a:t> </a:t>
            </a:r>
            <a:r>
              <a:rPr lang="en-US" err="1"/>
              <a:t>concetti</a:t>
            </a:r>
            <a:r>
              <a:rPr lang="en-US"/>
              <a:t> </a:t>
            </a:r>
            <a:r>
              <a:rPr lang="en-US" err="1"/>
              <a:t>chiave</a:t>
            </a:r>
            <a:r>
              <a:rPr lang="en-US"/>
              <a:t>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devono</a:t>
            </a:r>
            <a:r>
              <a:rPr lang="en-US"/>
              <a:t> </a:t>
            </a:r>
            <a:r>
              <a:rPr lang="en-US" err="1"/>
              <a:t>risaltare</a:t>
            </a:r>
            <a:r>
              <a:rPr lang="en-US"/>
              <a:t> </a:t>
            </a:r>
            <a:r>
              <a:rPr lang="en-US" err="1"/>
              <a:t>all’interno</a:t>
            </a:r>
            <a:r>
              <a:rPr lang="en-US"/>
              <a:t> </a:t>
            </a:r>
            <a:r>
              <a:rPr lang="en-US" err="1"/>
              <a:t>della</a:t>
            </a:r>
            <a:r>
              <a:rPr lang="en-US"/>
              <a:t> </a:t>
            </a:r>
            <a:r>
              <a:rPr lang="en-US" err="1"/>
              <a:t>presentazione</a:t>
            </a:r>
            <a:r>
              <a:rPr lang="en-US"/>
              <a:t>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6375040-6597-3645-B37F-9898121C930A}"/>
              </a:ext>
            </a:extLst>
          </p:cNvPr>
          <p:cNvSpPr txBox="1"/>
          <p:nvPr userDrawn="1"/>
        </p:nvSpPr>
        <p:spPr>
          <a:xfrm>
            <a:off x="9886604" y="520931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/>
          </a:bodyPr>
          <a:lstStyle/>
          <a:p>
            <a:pPr algn="l"/>
            <a:endParaRPr lang="it-IT" sz="2400">
              <a:latin typeface="Bressay" panose="02040503050505020203" pitchFamily="18" charset="77"/>
              <a:ea typeface="Bressay" panose="02040503050505020203" pitchFamily="18" charset="77"/>
              <a:cs typeface="Bressay" panose="02040503050505020203" pitchFamily="18" charset="77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6619B5A-577E-43C3-ABC5-9B715A0E3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146" y="6260729"/>
            <a:ext cx="520421" cy="288128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B24B6EE4-13A4-4395-9669-B2E65016ACCF}"/>
              </a:ext>
            </a:extLst>
          </p:cNvPr>
          <p:cNvCxnSpPr/>
          <p:nvPr userDrawn="1"/>
        </p:nvCxnSpPr>
        <p:spPr>
          <a:xfrm>
            <a:off x="0" y="126538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716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  <p15:guide id="2" orient="horz" pos="48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stu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D3786A9-8315-4B48-8BA0-D2FF4F8A8DB3}"/>
              </a:ext>
            </a:extLst>
          </p:cNvPr>
          <p:cNvSpPr>
            <a:spLocks noGrp="1" noChangeAspect="1"/>
          </p:cNvSpPr>
          <p:nvPr>
            <p:ph type="body" idx="13" hasCustomPrompt="1"/>
          </p:nvPr>
        </p:nvSpPr>
        <p:spPr>
          <a:xfrm>
            <a:off x="334433" y="357718"/>
            <a:ext cx="8593667" cy="383116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1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Titolo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73CF62-E9B9-AA4C-91B2-948E7D2EBC46}"/>
              </a:ext>
            </a:extLst>
          </p:cNvPr>
          <p:cNvSpPr txBox="1"/>
          <p:nvPr userDrawn="1"/>
        </p:nvSpPr>
        <p:spPr>
          <a:xfrm>
            <a:off x="11178139" y="6384757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870BD2-13C1-B342-B70E-CFFFFB887BC3}"/>
              </a:ext>
            </a:extLst>
          </p:cNvPr>
          <p:cNvSpPr txBox="1"/>
          <p:nvPr userDrawn="1"/>
        </p:nvSpPr>
        <p:spPr>
          <a:xfrm>
            <a:off x="11556732" y="6436092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4EEB3B-24B3-6B48-8B74-01E69E8B628F}"/>
              </a:ext>
            </a:extLst>
          </p:cNvPr>
          <p:cNvSpPr txBox="1"/>
          <p:nvPr userDrawn="1"/>
        </p:nvSpPr>
        <p:spPr>
          <a:xfrm>
            <a:off x="11659403" y="6429676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230F14-57A8-BA4C-987B-74CBBCA35D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433" y="1536000"/>
            <a:ext cx="11523135" cy="4485917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 sz="1867" b="0" i="0" baseline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Testo </a:t>
            </a:r>
            <a:r>
              <a:rPr lang="it-IT" err="1"/>
              <a:t>lorem</a:t>
            </a:r>
            <a:r>
              <a:rPr lang="it-IT"/>
              <a:t> ipsum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, </a:t>
            </a:r>
            <a:r>
              <a:rPr lang="it-IT" err="1"/>
              <a:t>sed</a:t>
            </a:r>
            <a:r>
              <a:rPr lang="it-IT"/>
              <a:t> do </a:t>
            </a:r>
            <a:r>
              <a:rPr lang="it-IT" err="1"/>
              <a:t>eiusmod</a:t>
            </a:r>
            <a:r>
              <a:rPr lang="it-IT"/>
              <a:t> </a:t>
            </a:r>
            <a:r>
              <a:rPr lang="it-IT" err="1"/>
              <a:t>tempor</a:t>
            </a:r>
            <a:r>
              <a:rPr lang="it-IT"/>
              <a:t> </a:t>
            </a:r>
            <a:r>
              <a:rPr lang="it-IT" err="1"/>
              <a:t>incididunt</a:t>
            </a:r>
            <a:r>
              <a:rPr lang="it-IT"/>
              <a:t> ut </a:t>
            </a:r>
            <a:r>
              <a:rPr lang="it-IT" err="1"/>
              <a:t>labore</a:t>
            </a:r>
            <a:r>
              <a:rPr lang="it-IT"/>
              <a:t> et dolore magna </a:t>
            </a:r>
            <a:r>
              <a:rPr lang="it-IT" err="1"/>
              <a:t>aliqua</a:t>
            </a:r>
            <a:r>
              <a:rPr lang="it-IT"/>
              <a:t>. Ut </a:t>
            </a:r>
            <a:r>
              <a:rPr lang="it-IT" err="1"/>
              <a:t>enim</a:t>
            </a:r>
            <a:r>
              <a:rPr lang="it-IT"/>
              <a:t> ad </a:t>
            </a:r>
            <a:r>
              <a:rPr lang="it-IT" err="1"/>
              <a:t>minim</a:t>
            </a:r>
            <a:r>
              <a:rPr lang="it-IT"/>
              <a:t> </a:t>
            </a:r>
            <a:r>
              <a:rPr lang="it-IT" err="1"/>
              <a:t>veniam</a:t>
            </a:r>
            <a:r>
              <a:rPr lang="it-IT"/>
              <a:t>, </a:t>
            </a:r>
            <a:r>
              <a:rPr lang="it-IT" err="1"/>
              <a:t>quis</a:t>
            </a:r>
            <a:r>
              <a:rPr lang="it-IT"/>
              <a:t> </a:t>
            </a:r>
            <a:r>
              <a:rPr lang="it-IT" err="1"/>
              <a:t>nostrud</a:t>
            </a:r>
            <a:r>
              <a:rPr lang="it-IT"/>
              <a:t> </a:t>
            </a:r>
            <a:r>
              <a:rPr lang="it-IT" err="1"/>
              <a:t>exercitation</a:t>
            </a:r>
            <a:r>
              <a:rPr lang="it-IT"/>
              <a:t> </a:t>
            </a:r>
            <a:r>
              <a:rPr lang="it-IT" err="1"/>
              <a:t>ullamco</a:t>
            </a:r>
            <a:r>
              <a:rPr lang="it-IT"/>
              <a:t> laboris </a:t>
            </a:r>
            <a:r>
              <a:rPr lang="it-IT" err="1"/>
              <a:t>nisi</a:t>
            </a:r>
            <a:r>
              <a:rPr lang="it-IT"/>
              <a:t> ut </a:t>
            </a:r>
            <a:r>
              <a:rPr lang="it-IT" err="1"/>
              <a:t>aliquip</a:t>
            </a:r>
            <a:r>
              <a:rPr lang="it-IT"/>
              <a:t> ex ea </a:t>
            </a:r>
            <a:r>
              <a:rPr lang="it-IT" err="1"/>
              <a:t>commodo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.</a:t>
            </a: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2E5E3D6-439F-9547-BB50-DEEEE4BE1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344083" cy="244916"/>
          </a:xfrm>
        </p:spPr>
        <p:txBody>
          <a:bodyPr lIns="0" tIns="0" rIns="0" bIns="0" anchor="b" anchorCtr="0"/>
          <a:lstStyle>
            <a:lvl1pPr algn="l">
              <a:defRPr sz="10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DA0FE-9C19-F746-8419-6700E348BF78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3B8B26B-B65D-4A46-B19C-482A56DD0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146" y="6260729"/>
            <a:ext cx="520421" cy="288128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175761E-24CE-4844-82D4-75637B8A27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3" y="797859"/>
            <a:ext cx="8593667" cy="383116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133">
                <a:solidFill>
                  <a:schemeClr val="accent6"/>
                </a:solidFill>
              </a:defRPr>
            </a:lvl1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994514-F8DC-4D9B-976E-B4F668336A87}"/>
              </a:ext>
            </a:extLst>
          </p:cNvPr>
          <p:cNvSpPr txBox="1">
            <a:spLocks/>
          </p:cNvSpPr>
          <p:nvPr userDrawn="1"/>
        </p:nvSpPr>
        <p:spPr>
          <a:xfrm>
            <a:off x="334433" y="6589403"/>
            <a:ext cx="1344083" cy="2449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it-IT"/>
            </a:defPPr>
            <a:lvl1pPr marL="0" algn="l" defTabSz="685800" rtl="0" eaLnBrk="1" latinLnBrk="0" hangingPunct="1">
              <a:defRPr sz="800" b="0" i="0" kern="120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8DA0FE-9C19-F746-8419-6700E348BF78}" type="slidenum">
              <a:rPr lang="it-IT" sz="1067" b="0" smtClean="0"/>
              <a:pPr/>
              <a:t>‹N›</a:t>
            </a:fld>
            <a:endParaRPr lang="it-IT" sz="1067" b="0"/>
          </a:p>
        </p:txBody>
      </p:sp>
    </p:spTree>
    <p:extLst>
      <p:ext uri="{BB962C8B-B14F-4D97-AF65-F5344CB8AC3E}">
        <p14:creationId xmlns:p14="http://schemas.microsoft.com/office/powerpoint/2010/main" val="3327071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4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35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sto e immag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D3786A9-8315-4B48-8BA0-D2FF4F8A8DB3}"/>
              </a:ext>
            </a:extLst>
          </p:cNvPr>
          <p:cNvSpPr>
            <a:spLocks noGrp="1" noChangeAspect="1"/>
          </p:cNvSpPr>
          <p:nvPr>
            <p:ph type="body" idx="13" hasCustomPrompt="1"/>
          </p:nvPr>
        </p:nvSpPr>
        <p:spPr>
          <a:xfrm>
            <a:off x="334433" y="357718"/>
            <a:ext cx="8593667" cy="383116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1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Titolo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73CF62-E9B9-AA4C-91B2-948E7D2EBC46}"/>
              </a:ext>
            </a:extLst>
          </p:cNvPr>
          <p:cNvSpPr txBox="1"/>
          <p:nvPr userDrawn="1"/>
        </p:nvSpPr>
        <p:spPr>
          <a:xfrm>
            <a:off x="11178139" y="6384757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870BD2-13C1-B342-B70E-CFFFFB887BC3}"/>
              </a:ext>
            </a:extLst>
          </p:cNvPr>
          <p:cNvSpPr txBox="1"/>
          <p:nvPr userDrawn="1"/>
        </p:nvSpPr>
        <p:spPr>
          <a:xfrm>
            <a:off x="11556732" y="6436092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4EEB3B-24B3-6B48-8B74-01E69E8B628F}"/>
              </a:ext>
            </a:extLst>
          </p:cNvPr>
          <p:cNvSpPr txBox="1"/>
          <p:nvPr userDrawn="1"/>
        </p:nvSpPr>
        <p:spPr>
          <a:xfrm>
            <a:off x="11659403" y="6429676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1" name="Segnaposto immagine 8">
            <a:extLst>
              <a:ext uri="{FF2B5EF4-FFF2-40B4-BE49-F238E27FC236}">
                <a16:creationId xmlns:a16="http://schemas.microsoft.com/office/drawing/2014/main" id="{AFC5C4D4-844B-3246-BF2B-2C65138A4F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51919" y="1536000"/>
            <a:ext cx="7105648" cy="44858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3C5636-95C7-364E-8E8A-9F8B5003973C}"/>
              </a:ext>
            </a:extLst>
          </p:cNvPr>
          <p:cNvSpPr txBox="1"/>
          <p:nvPr userDrawn="1"/>
        </p:nvSpPr>
        <p:spPr>
          <a:xfrm>
            <a:off x="2079057" y="2181727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84876A4-1888-8F43-9CCB-82F4F96E61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435" y="1536001"/>
            <a:ext cx="4224867" cy="4612388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 sz="18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Testo </a:t>
            </a:r>
            <a:r>
              <a:rPr lang="it-IT" err="1"/>
              <a:t>lorem</a:t>
            </a:r>
            <a:r>
              <a:rPr lang="it-IT"/>
              <a:t> ipsum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, </a:t>
            </a:r>
            <a:r>
              <a:rPr lang="it-IT" err="1"/>
              <a:t>sed</a:t>
            </a:r>
            <a:r>
              <a:rPr lang="it-IT"/>
              <a:t> do </a:t>
            </a:r>
            <a:r>
              <a:rPr lang="it-IT" err="1"/>
              <a:t>eiusmod</a:t>
            </a:r>
            <a:r>
              <a:rPr lang="it-IT"/>
              <a:t> </a:t>
            </a:r>
            <a:r>
              <a:rPr lang="it-IT" err="1"/>
              <a:t>tempor</a:t>
            </a:r>
            <a:r>
              <a:rPr lang="it-IT"/>
              <a:t> </a:t>
            </a:r>
            <a:r>
              <a:rPr lang="it-IT" err="1"/>
              <a:t>incididunt</a:t>
            </a:r>
            <a:r>
              <a:rPr lang="it-IT"/>
              <a:t> ut </a:t>
            </a:r>
            <a:r>
              <a:rPr lang="it-IT" err="1"/>
              <a:t>labore</a:t>
            </a:r>
            <a:r>
              <a:rPr lang="it-IT"/>
              <a:t> et dolore magna </a:t>
            </a:r>
            <a:r>
              <a:rPr lang="it-IT" err="1"/>
              <a:t>aliqua</a:t>
            </a:r>
            <a:r>
              <a:rPr lang="it-IT"/>
              <a:t>. Ut </a:t>
            </a:r>
            <a:r>
              <a:rPr lang="it-IT" err="1"/>
              <a:t>enim</a:t>
            </a:r>
            <a:r>
              <a:rPr lang="it-IT"/>
              <a:t> ad </a:t>
            </a:r>
            <a:r>
              <a:rPr lang="it-IT" err="1"/>
              <a:t>minim</a:t>
            </a:r>
            <a:r>
              <a:rPr lang="it-IT"/>
              <a:t> </a:t>
            </a:r>
            <a:r>
              <a:rPr lang="it-IT" err="1"/>
              <a:t>veniam</a:t>
            </a:r>
            <a:r>
              <a:rPr lang="it-IT"/>
              <a:t>, </a:t>
            </a:r>
            <a:r>
              <a:rPr lang="it-IT" err="1"/>
              <a:t>quis</a:t>
            </a:r>
            <a:r>
              <a:rPr lang="it-IT"/>
              <a:t> </a:t>
            </a:r>
            <a:r>
              <a:rPr lang="it-IT" err="1"/>
              <a:t>nostrud</a:t>
            </a:r>
            <a:r>
              <a:rPr lang="it-IT"/>
              <a:t> </a:t>
            </a:r>
            <a:r>
              <a:rPr lang="it-IT" err="1"/>
              <a:t>exercitation</a:t>
            </a:r>
            <a:r>
              <a:rPr lang="it-IT"/>
              <a:t> </a:t>
            </a:r>
            <a:r>
              <a:rPr lang="it-IT" err="1"/>
              <a:t>ullamco</a:t>
            </a:r>
            <a:r>
              <a:rPr lang="it-IT"/>
              <a:t> laboris </a:t>
            </a:r>
            <a:r>
              <a:rPr lang="it-IT" err="1"/>
              <a:t>nisi</a:t>
            </a:r>
            <a:r>
              <a:rPr lang="it-IT"/>
              <a:t> ut </a:t>
            </a:r>
            <a:r>
              <a:rPr lang="it-IT" err="1"/>
              <a:t>aliquip</a:t>
            </a:r>
            <a:r>
              <a:rPr lang="it-IT"/>
              <a:t> ex ea </a:t>
            </a:r>
            <a:r>
              <a:rPr lang="it-IT" err="1"/>
              <a:t>commodo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.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05133DB-4C96-5745-8EE0-AA29526F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344083" cy="244916"/>
          </a:xfrm>
        </p:spPr>
        <p:txBody>
          <a:bodyPr lIns="0" tIns="0" rIns="0" bIns="0" anchor="b" anchorCtr="0"/>
          <a:lstStyle>
            <a:lvl1pPr algn="l">
              <a:defRPr sz="10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DA0FE-9C19-F746-8419-6700E348BF78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C502FCE-C62F-4E2A-A144-F4DBC40539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146" y="6260729"/>
            <a:ext cx="520421" cy="288128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DD97F3F-2D95-4579-8E7A-86D3D560A2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433" y="798483"/>
            <a:ext cx="8593667" cy="37415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133">
                <a:solidFill>
                  <a:schemeClr val="accent6"/>
                </a:solidFill>
              </a:defRPr>
            </a:lvl1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632346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4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1098">
          <p15:clr>
            <a:srgbClr val="FBAE40"/>
          </p15:clr>
        </p15:guide>
        <p15:guide id="4" orient="horz" pos="35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gra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D3786A9-8315-4B48-8BA0-D2FF4F8A8DB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34433" y="357719"/>
            <a:ext cx="8593667" cy="383115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Titolo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73CF62-E9B9-AA4C-91B2-948E7D2EBC46}"/>
              </a:ext>
            </a:extLst>
          </p:cNvPr>
          <p:cNvSpPr txBox="1"/>
          <p:nvPr userDrawn="1"/>
        </p:nvSpPr>
        <p:spPr>
          <a:xfrm>
            <a:off x="11178139" y="6384757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870BD2-13C1-B342-B70E-CFFFFB887BC3}"/>
              </a:ext>
            </a:extLst>
          </p:cNvPr>
          <p:cNvSpPr txBox="1"/>
          <p:nvPr userDrawn="1"/>
        </p:nvSpPr>
        <p:spPr>
          <a:xfrm>
            <a:off x="11556732" y="6436092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4EEB3B-24B3-6B48-8B74-01E69E8B628F}"/>
              </a:ext>
            </a:extLst>
          </p:cNvPr>
          <p:cNvSpPr txBox="1"/>
          <p:nvPr userDrawn="1"/>
        </p:nvSpPr>
        <p:spPr>
          <a:xfrm>
            <a:off x="11659403" y="6429676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3C5636-95C7-364E-8E8A-9F8B5003973C}"/>
              </a:ext>
            </a:extLst>
          </p:cNvPr>
          <p:cNvSpPr txBox="1"/>
          <p:nvPr userDrawn="1"/>
        </p:nvSpPr>
        <p:spPr>
          <a:xfrm>
            <a:off x="2079057" y="2181727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DE5F55E-D27B-4D49-9E58-DEA1CFEFC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344083" cy="244916"/>
          </a:xfrm>
        </p:spPr>
        <p:txBody>
          <a:bodyPr lIns="0" tIns="0" rIns="0" bIns="0" anchor="b" anchorCtr="0"/>
          <a:lstStyle>
            <a:lvl1pPr algn="l">
              <a:defRPr sz="10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DA0FE-9C19-F746-8419-6700E348BF7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2FAAFC5-54F6-9742-BD30-879CAD9043DE}"/>
              </a:ext>
            </a:extLst>
          </p:cNvPr>
          <p:cNvSpPr txBox="1"/>
          <p:nvPr userDrawn="1"/>
        </p:nvSpPr>
        <p:spPr>
          <a:xfrm>
            <a:off x="8462434" y="3429000"/>
            <a:ext cx="3395133" cy="2285337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8D3918C-AFCD-BE45-91EF-0A71B59A63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72034" y="1532965"/>
            <a:ext cx="2734733" cy="4488953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1200" b="0" i="0" baseline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Testo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, </a:t>
            </a:r>
            <a:r>
              <a:rPr lang="it-IT" err="1"/>
              <a:t>sed</a:t>
            </a:r>
            <a:r>
              <a:rPr lang="it-IT"/>
              <a:t> do </a:t>
            </a:r>
            <a:r>
              <a:rPr lang="it-IT" err="1"/>
              <a:t>eiusmod</a:t>
            </a:r>
            <a:r>
              <a:rPr lang="it-IT"/>
              <a:t> </a:t>
            </a:r>
            <a:r>
              <a:rPr lang="it-IT" err="1"/>
              <a:t>tempor</a:t>
            </a:r>
            <a:r>
              <a:rPr lang="it-IT"/>
              <a:t> </a:t>
            </a:r>
            <a:r>
              <a:rPr lang="it-IT" err="1"/>
              <a:t>incididunt</a:t>
            </a:r>
            <a:r>
              <a:rPr lang="it-IT"/>
              <a:t> ut </a:t>
            </a:r>
            <a:r>
              <a:rPr lang="it-IT" err="1"/>
              <a:t>labore</a:t>
            </a:r>
            <a:r>
              <a:rPr lang="it-IT"/>
              <a:t> et dolore magna </a:t>
            </a:r>
            <a:r>
              <a:rPr lang="it-IT" err="1"/>
              <a:t>aliqua</a:t>
            </a:r>
            <a:r>
              <a:rPr lang="it-IT"/>
              <a:t>. Ut </a:t>
            </a:r>
            <a:r>
              <a:rPr lang="it-IT" err="1"/>
              <a:t>enim</a:t>
            </a:r>
            <a:r>
              <a:rPr lang="it-IT"/>
              <a:t> ad </a:t>
            </a:r>
            <a:r>
              <a:rPr lang="it-IT" err="1"/>
              <a:t>minim</a:t>
            </a:r>
            <a:r>
              <a:rPr lang="it-IT"/>
              <a:t> </a:t>
            </a:r>
            <a:r>
              <a:rPr lang="it-IT" err="1"/>
              <a:t>veniam</a:t>
            </a:r>
            <a:r>
              <a:rPr lang="it-IT"/>
              <a:t>, </a:t>
            </a:r>
            <a:r>
              <a:rPr lang="it-IT" err="1"/>
              <a:t>quis</a:t>
            </a:r>
            <a:r>
              <a:rPr lang="it-IT"/>
              <a:t> </a:t>
            </a:r>
            <a:r>
              <a:rPr lang="it-IT" err="1"/>
              <a:t>nostrud</a:t>
            </a:r>
            <a:r>
              <a:rPr lang="it-IT"/>
              <a:t> </a:t>
            </a:r>
            <a:r>
              <a:rPr lang="it-IT" err="1"/>
              <a:t>exercitation</a:t>
            </a:r>
            <a:r>
              <a:rPr lang="it-IT"/>
              <a:t> </a:t>
            </a:r>
            <a:r>
              <a:rPr lang="it-IT" err="1"/>
              <a:t>ullamco</a:t>
            </a:r>
            <a:r>
              <a:rPr lang="it-IT"/>
              <a:t> </a:t>
            </a:r>
            <a:r>
              <a:rPr lang="it-IT" err="1"/>
              <a:t>laboris</a:t>
            </a:r>
            <a:r>
              <a:rPr lang="it-IT"/>
              <a:t> </a:t>
            </a:r>
            <a:r>
              <a:rPr lang="it-IT" err="1"/>
              <a:t>nisi</a:t>
            </a:r>
            <a:r>
              <a:rPr lang="it-IT"/>
              <a:t> ut </a:t>
            </a:r>
            <a:r>
              <a:rPr lang="it-IT" err="1"/>
              <a:t>aliquip</a:t>
            </a:r>
            <a:r>
              <a:rPr lang="it-IT"/>
              <a:t> ex ea </a:t>
            </a:r>
            <a:r>
              <a:rPr lang="it-IT" err="1"/>
              <a:t>commodo</a:t>
            </a:r>
            <a:r>
              <a:rPr lang="it-IT"/>
              <a:t> </a:t>
            </a:r>
            <a:r>
              <a:rPr lang="it-IT" err="1"/>
              <a:t>consequat</a:t>
            </a:r>
            <a:r>
              <a:rPr lang="it-IT"/>
              <a:t>.</a:t>
            </a:r>
            <a:endParaRPr lang="en-US"/>
          </a:p>
        </p:txBody>
      </p:sp>
      <p:sp>
        <p:nvSpPr>
          <p:cNvPr id="29" name="Segnaposto grafico 6">
            <a:extLst>
              <a:ext uri="{FF2B5EF4-FFF2-40B4-BE49-F238E27FC236}">
                <a16:creationId xmlns:a16="http://schemas.microsoft.com/office/drawing/2014/main" id="{DED5EDC1-16F0-9F46-B506-5B930011907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34433" y="1532965"/>
            <a:ext cx="8593667" cy="4517804"/>
          </a:xfrm>
        </p:spPr>
        <p:txBody>
          <a:bodyPr/>
          <a:lstStyle/>
          <a:p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DC67741-5470-4BDC-B227-DEDC24478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146" y="6260729"/>
            <a:ext cx="520421" cy="288128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E8AB886-2251-41A3-A27B-74264F3E9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433" y="797984"/>
            <a:ext cx="8593667" cy="374649"/>
          </a:xfrm>
        </p:spPr>
        <p:txBody>
          <a:bodyPr lIns="0" tIns="0" rIns="0" bIns="0"/>
          <a:lstStyle>
            <a:lvl1pPr marL="0" indent="0">
              <a:buNone/>
              <a:defRPr lang="it-IT" sz="2133" b="0" i="0" kern="120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Sottotitolo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7BB48182-6139-4DE7-B8B2-736D8E11A803}"/>
              </a:ext>
            </a:extLst>
          </p:cNvPr>
          <p:cNvCxnSpPr/>
          <p:nvPr userDrawn="1"/>
        </p:nvCxnSpPr>
        <p:spPr>
          <a:xfrm>
            <a:off x="0" y="126538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054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4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35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774BF6-19A7-5843-830F-D9F95C38A8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10" hasCustomPrompt="1"/>
          </p:nvPr>
        </p:nvSpPr>
        <p:spPr>
          <a:xfrm>
            <a:off x="478351" y="1366685"/>
            <a:ext cx="2215688" cy="157316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>
              <a:lnSpc>
                <a:spcPts val="10266"/>
              </a:lnSpc>
              <a:spcBef>
                <a:spcPts val="0"/>
              </a:spcBef>
              <a:buFontTx/>
              <a:buNone/>
              <a:defRPr sz="10266" b="0" i="0" kern="1200" cap="none" spc="115" baseline="0">
                <a:solidFill>
                  <a:schemeClr val="accent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03.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0D0ACF-8567-7144-854B-B14909F906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2172" y="1383892"/>
            <a:ext cx="5126619" cy="1573161"/>
          </a:xfrm>
        </p:spPr>
        <p:txBody>
          <a:bodyPr/>
          <a:lstStyle>
            <a:lvl1pPr>
              <a:lnSpc>
                <a:spcPts val="2667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Divider title goes here.</a:t>
            </a:r>
            <a:br>
              <a:rPr lang="en-GB"/>
            </a:b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consecteur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isquam</a:t>
            </a:r>
            <a:r>
              <a:rPr lang="en-GB"/>
              <a:t>.</a:t>
            </a:r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95B05E-6021-A346-B06C-4C1C6C04BA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349" y="6348844"/>
            <a:ext cx="1473200" cy="18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30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352B7E-C498-A342-95B6-809C2DF175C1}"/>
              </a:ext>
            </a:extLst>
          </p:cNvPr>
          <p:cNvSpPr txBox="1"/>
          <p:nvPr userDrawn="1"/>
        </p:nvSpPr>
        <p:spPr>
          <a:xfrm>
            <a:off x="7536873" y="2499976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CAD467-77FD-CF42-B8F8-301BF57954E0}"/>
              </a:ext>
            </a:extLst>
          </p:cNvPr>
          <p:cNvSpPr txBox="1"/>
          <p:nvPr userDrawn="1"/>
        </p:nvSpPr>
        <p:spPr>
          <a:xfrm>
            <a:off x="2021133" y="2777429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B816B4-1068-1A42-8E43-A06719D84D6B}"/>
              </a:ext>
            </a:extLst>
          </p:cNvPr>
          <p:cNvSpPr txBox="1"/>
          <p:nvPr userDrawn="1"/>
        </p:nvSpPr>
        <p:spPr>
          <a:xfrm>
            <a:off x="6891413" y="4329137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2D24F6-9E41-B841-AA8B-E3F42EB4ADFE}"/>
              </a:ext>
            </a:extLst>
          </p:cNvPr>
          <p:cNvSpPr txBox="1"/>
          <p:nvPr userDrawn="1"/>
        </p:nvSpPr>
        <p:spPr>
          <a:xfrm>
            <a:off x="11200992" y="462905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3A76B943-58B8-DA47-92ED-EC3F5B4C782D}"/>
              </a:ext>
            </a:extLst>
          </p:cNvPr>
          <p:cNvSpPr txBox="1">
            <a:spLocks/>
          </p:cNvSpPr>
          <p:nvPr userDrawn="1"/>
        </p:nvSpPr>
        <p:spPr>
          <a:xfrm>
            <a:off x="206023" y="6118577"/>
            <a:ext cx="4353277" cy="38170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rgbClr val="415064"/>
                </a:solidFill>
                <a:latin typeface="Bressay Trial" panose="02040503050505020203" pitchFamily="18" charset="77"/>
                <a:ea typeface="Bressay Trial" panose="02040503050505020203" pitchFamily="18" charset="77"/>
                <a:cs typeface="Bressay Trial" panose="02040503050505020203" pitchFamily="18" charset="77"/>
              </a:defRPr>
            </a:lvl1pPr>
          </a:lstStyle>
          <a:p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Cassa Depositi e Prestiti</a:t>
            </a:r>
            <a:b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Investiamo nel domani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9A598D7-DD54-46A8-9207-6BC72E5E7A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34" y="357718"/>
            <a:ext cx="1489165" cy="82446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B503F0-7E7E-4534-8B60-CEE54CEA23ED}"/>
              </a:ext>
            </a:extLst>
          </p:cNvPr>
          <p:cNvSpPr txBox="1"/>
          <p:nvPr userDrawn="1"/>
        </p:nvSpPr>
        <p:spPr>
          <a:xfrm>
            <a:off x="334434" y="2188604"/>
            <a:ext cx="8666132" cy="1490672"/>
          </a:xfrm>
          <a:prstGeom prst="rect">
            <a:avLst/>
          </a:prstGeom>
        </p:spPr>
        <p:txBody>
          <a:bodyPr vert="horz" wrap="square" lIns="0" tIns="60960" rIns="0" bIns="60960" rtlCol="0" anchor="b">
            <a:normAutofit/>
          </a:bodyPr>
          <a:lstStyle/>
          <a:p>
            <a:pPr algn="l"/>
            <a:r>
              <a:rPr lang="it-IT" sz="5333"/>
              <a:t>Grazie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8F026CD-B0C8-4128-B86C-3023A022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500282"/>
            <a:ext cx="1344083" cy="244916"/>
          </a:xfrm>
        </p:spPr>
        <p:txBody>
          <a:bodyPr lIns="0" tIns="0" rIns="0" bIns="0" anchor="b" anchorCtr="0"/>
          <a:lstStyle>
            <a:lvl1pPr algn="l">
              <a:defRPr sz="10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DA0FE-9C19-F746-8419-6700E348BF7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5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  <p15:guide id="2" orient="horz" pos="350">
          <p15:clr>
            <a:srgbClr val="FBAE40"/>
          </p15:clr>
        </p15:guide>
        <p15:guide id="3" orient="horz" pos="940">
          <p15:clr>
            <a:srgbClr val="FBAE40"/>
          </p15:clr>
        </p15:guide>
        <p15:guide id="4" orient="horz" pos="198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e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D3786A9-8315-4B48-8BA0-D2FF4F8A8DB3}"/>
              </a:ext>
            </a:extLst>
          </p:cNvPr>
          <p:cNvSpPr>
            <a:spLocks noGrp="1" noChangeAspect="1"/>
          </p:cNvSpPr>
          <p:nvPr>
            <p:ph type="body" idx="13" hasCustomPrompt="1"/>
          </p:nvPr>
        </p:nvSpPr>
        <p:spPr>
          <a:xfrm>
            <a:off x="334433" y="357718"/>
            <a:ext cx="8593667" cy="383116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1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Titolo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73CF62-E9B9-AA4C-91B2-948E7D2EBC46}"/>
              </a:ext>
            </a:extLst>
          </p:cNvPr>
          <p:cNvSpPr txBox="1"/>
          <p:nvPr userDrawn="1"/>
        </p:nvSpPr>
        <p:spPr>
          <a:xfrm>
            <a:off x="11178139" y="6384757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Autofit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870BD2-13C1-B342-B70E-CFFFFB887BC3}"/>
              </a:ext>
            </a:extLst>
          </p:cNvPr>
          <p:cNvSpPr txBox="1"/>
          <p:nvPr userDrawn="1"/>
        </p:nvSpPr>
        <p:spPr>
          <a:xfrm>
            <a:off x="11556732" y="6436092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Autofit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4EEB3B-24B3-6B48-8B74-01E69E8B628F}"/>
              </a:ext>
            </a:extLst>
          </p:cNvPr>
          <p:cNvSpPr txBox="1"/>
          <p:nvPr userDrawn="1"/>
        </p:nvSpPr>
        <p:spPr>
          <a:xfrm>
            <a:off x="11659403" y="6429676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Autofit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2E5E3D6-439F-9547-BB50-DEEEE4BE1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344083" cy="244916"/>
          </a:xfrm>
        </p:spPr>
        <p:txBody>
          <a:bodyPr lIns="0" tIns="0" rIns="0" bIns="0" anchor="b" anchorCtr="0">
            <a:noAutofit/>
          </a:bodyPr>
          <a:lstStyle>
            <a:lvl1pPr algn="l">
              <a:defRPr sz="10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DA0FE-9C19-F746-8419-6700E348BF78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3B8B26B-B65D-4A46-B19C-482A56DD0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146" y="6260729"/>
            <a:ext cx="520421" cy="288128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175761E-24CE-4844-82D4-75637B8A27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3" y="797859"/>
            <a:ext cx="8593667" cy="383116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133">
                <a:solidFill>
                  <a:schemeClr val="accent6"/>
                </a:solidFill>
              </a:defRPr>
            </a:lvl1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3BCB855E-4D62-504E-84E6-AD7D2C0A9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4433" y="1454011"/>
            <a:ext cx="3514648" cy="639763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67" b="1">
                <a:solidFill>
                  <a:srgbClr val="3B536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004716C-289D-584D-AE4C-F7FFD8FFAF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432" y="2214033"/>
            <a:ext cx="10272608" cy="36914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667"/>
            </a:lvl1pPr>
            <a:lvl2pPr>
              <a:lnSpc>
                <a:spcPct val="100000"/>
              </a:lnSpc>
              <a:defRPr sz="2667"/>
            </a:lvl2pPr>
            <a:lvl3pPr>
              <a:lnSpc>
                <a:spcPct val="100000"/>
              </a:lnSpc>
              <a:defRPr sz="2667"/>
            </a:lvl3pPr>
            <a:lvl4pPr>
              <a:lnSpc>
                <a:spcPct val="100000"/>
              </a:lnSpc>
              <a:defRPr sz="2667"/>
            </a:lvl4pPr>
            <a:lvl5pPr>
              <a:lnSpc>
                <a:spcPct val="100000"/>
              </a:lnSpc>
              <a:defRPr sz="2667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29CE98-9B97-407F-8108-6D9BBA134BF5}"/>
              </a:ext>
            </a:extLst>
          </p:cNvPr>
          <p:cNvSpPr txBox="1">
            <a:spLocks/>
          </p:cNvSpPr>
          <p:nvPr userDrawn="1"/>
        </p:nvSpPr>
        <p:spPr>
          <a:xfrm>
            <a:off x="334433" y="6589403"/>
            <a:ext cx="1344083" cy="2449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it-IT"/>
            </a:defPPr>
            <a:lvl1pPr marL="0" algn="l" defTabSz="685800" rtl="0" eaLnBrk="1" latinLnBrk="0" hangingPunct="1">
              <a:defRPr sz="800" b="0" i="0" kern="120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8DA0FE-9C19-F746-8419-6700E348BF78}" type="slidenum">
              <a:rPr lang="it-IT" sz="1067" b="0" smtClean="0"/>
              <a:pPr/>
              <a:t>‹N›</a:t>
            </a:fld>
            <a:endParaRPr lang="it-IT" sz="1067" b="0"/>
          </a:p>
        </p:txBody>
      </p:sp>
    </p:spTree>
    <p:extLst>
      <p:ext uri="{BB962C8B-B14F-4D97-AF65-F5344CB8AC3E}">
        <p14:creationId xmlns:p14="http://schemas.microsoft.com/office/powerpoint/2010/main" val="2789744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4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35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con testo e immagine compos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0DC5D-E17B-554A-B30E-A9F2F92474FB}"/>
              </a:ext>
            </a:extLst>
          </p:cNvPr>
          <p:cNvSpPr>
            <a:spLocks noGrp="1" noChangeAspect="1"/>
          </p:cNvSpPr>
          <p:nvPr>
            <p:ph type="body" idx="14" hasCustomPrompt="1"/>
          </p:nvPr>
        </p:nvSpPr>
        <p:spPr>
          <a:xfrm>
            <a:off x="334434" y="357719"/>
            <a:ext cx="8845425" cy="374152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1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Titolo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C7E1B6C-BD74-784F-9657-4DB72D06A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146" y="6260729"/>
            <a:ext cx="520421" cy="288128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33BE381-E43B-9A46-A221-2797C10B6A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34" y="798484"/>
            <a:ext cx="8845425" cy="3734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33">
                <a:solidFill>
                  <a:schemeClr val="accent6"/>
                </a:solidFill>
              </a:defRPr>
            </a:lvl1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384361A8-2F26-2A4E-B402-83EDB7BAA0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04932" y="1840226"/>
            <a:ext cx="5250200" cy="5017775"/>
          </a:xfrm>
          <a:custGeom>
            <a:avLst/>
            <a:gdLst>
              <a:gd name="connsiteX0" fmla="*/ 0 w 3832598"/>
              <a:gd name="connsiteY0" fmla="*/ 1195952 h 3662928"/>
              <a:gd name="connsiteX1" fmla="*/ 1196975 w 3832598"/>
              <a:gd name="connsiteY1" fmla="*/ 1195952 h 3662928"/>
              <a:gd name="connsiteX2" fmla="*/ 1196975 w 3832598"/>
              <a:gd name="connsiteY2" fmla="*/ 3662927 h 3662928"/>
              <a:gd name="connsiteX3" fmla="*/ 0 w 3832598"/>
              <a:gd name="connsiteY3" fmla="*/ 3662927 h 3662928"/>
              <a:gd name="connsiteX4" fmla="*/ 1317811 w 3832598"/>
              <a:gd name="connsiteY4" fmla="*/ 605978 h 3662928"/>
              <a:gd name="connsiteX5" fmla="*/ 2514786 w 3832598"/>
              <a:gd name="connsiteY5" fmla="*/ 605978 h 3662928"/>
              <a:gd name="connsiteX6" fmla="*/ 2514786 w 3832598"/>
              <a:gd name="connsiteY6" fmla="*/ 3662928 h 3662928"/>
              <a:gd name="connsiteX7" fmla="*/ 1317811 w 3832598"/>
              <a:gd name="connsiteY7" fmla="*/ 3662928 h 3662928"/>
              <a:gd name="connsiteX8" fmla="*/ 2635623 w 3832598"/>
              <a:gd name="connsiteY8" fmla="*/ 0 h 3662928"/>
              <a:gd name="connsiteX9" fmla="*/ 3832598 w 3832598"/>
              <a:gd name="connsiteY9" fmla="*/ 0 h 3662928"/>
              <a:gd name="connsiteX10" fmla="*/ 3832598 w 3832598"/>
              <a:gd name="connsiteY10" fmla="*/ 3662928 h 3662928"/>
              <a:gd name="connsiteX11" fmla="*/ 2635623 w 3832598"/>
              <a:gd name="connsiteY11" fmla="*/ 3662928 h 366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32598" h="3662928">
                <a:moveTo>
                  <a:pt x="0" y="1195952"/>
                </a:moveTo>
                <a:lnTo>
                  <a:pt x="1196975" y="1195952"/>
                </a:lnTo>
                <a:lnTo>
                  <a:pt x="1196975" y="3662927"/>
                </a:lnTo>
                <a:lnTo>
                  <a:pt x="0" y="3662927"/>
                </a:lnTo>
                <a:close/>
                <a:moveTo>
                  <a:pt x="1317811" y="605978"/>
                </a:moveTo>
                <a:lnTo>
                  <a:pt x="2514786" y="605978"/>
                </a:lnTo>
                <a:lnTo>
                  <a:pt x="2514786" y="3662928"/>
                </a:lnTo>
                <a:lnTo>
                  <a:pt x="1317811" y="3662928"/>
                </a:lnTo>
                <a:close/>
                <a:moveTo>
                  <a:pt x="2635623" y="0"/>
                </a:moveTo>
                <a:lnTo>
                  <a:pt x="3832598" y="0"/>
                </a:lnTo>
                <a:lnTo>
                  <a:pt x="3832598" y="3662928"/>
                </a:lnTo>
                <a:lnTo>
                  <a:pt x="2635623" y="3662928"/>
                </a:lnTo>
                <a:close/>
              </a:path>
            </a:pathLst>
          </a:custGeom>
          <a:solidFill>
            <a:srgbClr val="C7C7C7"/>
          </a:solidFill>
        </p:spPr>
        <p:txBody>
          <a:bodyPr wrap="square" anchor="ctr">
            <a:noAutofit/>
          </a:bodyPr>
          <a:lstStyle>
            <a:lvl1pPr algn="ctr">
              <a:defRPr sz="1867"/>
            </a:lvl1pPr>
          </a:lstStyle>
          <a:p>
            <a:endParaRPr lang="it-IT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9B926CD-13F4-094C-A76C-9E54C2DE0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344083" cy="244916"/>
          </a:xfrm>
        </p:spPr>
        <p:txBody>
          <a:bodyPr lIns="0" tIns="0" rIns="0" bIns="0" anchor="b" anchorCtr="0">
            <a:noAutofit/>
          </a:bodyPr>
          <a:lstStyle>
            <a:lvl1pPr algn="l">
              <a:defRPr sz="10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DA0FE-9C19-F746-8419-6700E348BF7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6CDEDE-83B7-1946-9066-621F0F01E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435" y="1787107"/>
            <a:ext cx="4224867" cy="3811891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 sz="18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3611A3C-75C3-4117-8C6E-E278C6EE28EC}"/>
              </a:ext>
            </a:extLst>
          </p:cNvPr>
          <p:cNvSpPr/>
          <p:nvPr userDrawn="1"/>
        </p:nvSpPr>
        <p:spPr>
          <a:xfrm>
            <a:off x="5148776" y="6297858"/>
            <a:ext cx="2794781" cy="782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3CEAA5-9C68-4691-9B65-C1D0D6ECD570}"/>
              </a:ext>
            </a:extLst>
          </p:cNvPr>
          <p:cNvSpPr txBox="1">
            <a:spLocks/>
          </p:cNvSpPr>
          <p:nvPr userDrawn="1"/>
        </p:nvSpPr>
        <p:spPr>
          <a:xfrm>
            <a:off x="334433" y="6589403"/>
            <a:ext cx="1344083" cy="2449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it-IT"/>
            </a:defPPr>
            <a:lvl1pPr marL="0" algn="l" defTabSz="685800" rtl="0" eaLnBrk="1" latinLnBrk="0" hangingPunct="1">
              <a:defRPr sz="800" b="0" i="0" kern="120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8DA0FE-9C19-F746-8419-6700E348BF78}" type="slidenum">
              <a:rPr lang="it-IT" sz="1067" b="0" smtClean="0"/>
              <a:pPr/>
              <a:t>‹N›</a:t>
            </a:fld>
            <a:endParaRPr lang="it-IT" sz="1067" b="0"/>
          </a:p>
        </p:txBody>
      </p:sp>
    </p:spTree>
    <p:extLst>
      <p:ext uri="{BB962C8B-B14F-4D97-AF65-F5344CB8AC3E}">
        <p14:creationId xmlns:p14="http://schemas.microsoft.com/office/powerpoint/2010/main" val="3592524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testu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D3786A9-8315-4B48-8BA0-D2FF4F8A8DB3}"/>
              </a:ext>
            </a:extLst>
          </p:cNvPr>
          <p:cNvSpPr>
            <a:spLocks noGrp="1" noChangeAspect="1"/>
          </p:cNvSpPr>
          <p:nvPr>
            <p:ph type="body" idx="13" hasCustomPrompt="1"/>
          </p:nvPr>
        </p:nvSpPr>
        <p:spPr>
          <a:xfrm>
            <a:off x="599147" y="324385"/>
            <a:ext cx="11258420" cy="383116"/>
          </a:xfrm>
        </p:spPr>
        <p:txBody>
          <a:bodyPr lIns="72000" tIns="0" rIns="0" bIns="0" anchor="t" anchorCtr="0">
            <a:noAutofit/>
          </a:bodyPr>
          <a:lstStyle>
            <a:lvl1pPr marL="0" indent="0">
              <a:buNone/>
              <a:defRPr sz="2667" b="1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Titolo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73CF62-E9B9-AA4C-91B2-948E7D2EBC46}"/>
              </a:ext>
            </a:extLst>
          </p:cNvPr>
          <p:cNvSpPr txBox="1"/>
          <p:nvPr userDrawn="1"/>
        </p:nvSpPr>
        <p:spPr>
          <a:xfrm>
            <a:off x="11178139" y="6384757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870BD2-13C1-B342-B70E-CFFFFB887BC3}"/>
              </a:ext>
            </a:extLst>
          </p:cNvPr>
          <p:cNvSpPr txBox="1"/>
          <p:nvPr userDrawn="1"/>
        </p:nvSpPr>
        <p:spPr>
          <a:xfrm>
            <a:off x="11556732" y="6436092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4EEB3B-24B3-6B48-8B74-01E69E8B628F}"/>
              </a:ext>
            </a:extLst>
          </p:cNvPr>
          <p:cNvSpPr txBox="1"/>
          <p:nvPr userDrawn="1"/>
        </p:nvSpPr>
        <p:spPr>
          <a:xfrm>
            <a:off x="11659403" y="6429676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3B8B26B-B65D-4A46-B19C-482A56DD01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7147" y="6260729"/>
            <a:ext cx="520421" cy="28812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875DA67-9930-4F72-92E8-A415DBE9EF4A}"/>
              </a:ext>
            </a:extLst>
          </p:cNvPr>
          <p:cNvSpPr txBox="1">
            <a:spLocks/>
          </p:cNvSpPr>
          <p:nvPr userDrawn="1"/>
        </p:nvSpPr>
        <p:spPr>
          <a:xfrm>
            <a:off x="114577" y="6589403"/>
            <a:ext cx="1344083" cy="2449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it-IT"/>
            </a:defPPr>
            <a:lvl1pPr marL="0" algn="l" defTabSz="685800" rtl="0" eaLnBrk="1" latinLnBrk="0" hangingPunct="1">
              <a:defRPr sz="800" b="0" i="0" kern="120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8DA0FE-9C19-F746-8419-6700E348BF78}" type="slidenum">
              <a:rPr lang="it-IT" sz="1067" b="0" smtClean="0"/>
              <a:pPr/>
              <a:t>‹N›</a:t>
            </a:fld>
            <a:endParaRPr lang="it-IT" sz="1067" b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1BFB892-030B-464D-84F6-0AE5307843C1}"/>
              </a:ext>
            </a:extLst>
          </p:cNvPr>
          <p:cNvSpPr>
            <a:spLocks noGrp="1" noChangeAspect="1"/>
          </p:cNvSpPr>
          <p:nvPr>
            <p:ph type="body" idx="14" hasCustomPrompt="1"/>
          </p:nvPr>
        </p:nvSpPr>
        <p:spPr>
          <a:xfrm>
            <a:off x="599147" y="100811"/>
            <a:ext cx="11258420" cy="208333"/>
          </a:xfrm>
        </p:spPr>
        <p:txBody>
          <a:bodyPr lIns="72000" tIns="0" rIns="0" bIns="0" anchor="t" anchorCtr="0">
            <a:noAutofit/>
          </a:bodyPr>
          <a:lstStyle>
            <a:lvl1pPr marL="0" indent="0">
              <a:buNone/>
              <a:defRPr sz="1333" b="1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444817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4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35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con testo a sinistr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D3786A9-8315-4B48-8BA0-D2FF4F8A8DB3}"/>
              </a:ext>
            </a:extLst>
          </p:cNvPr>
          <p:cNvSpPr>
            <a:spLocks noGrp="1" noChangeAspect="1"/>
          </p:cNvSpPr>
          <p:nvPr>
            <p:ph type="body" idx="13" hasCustomPrompt="1"/>
          </p:nvPr>
        </p:nvSpPr>
        <p:spPr>
          <a:xfrm>
            <a:off x="334433" y="357718"/>
            <a:ext cx="8593667" cy="383116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1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Titolo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73CF62-E9B9-AA4C-91B2-948E7D2EBC46}"/>
              </a:ext>
            </a:extLst>
          </p:cNvPr>
          <p:cNvSpPr txBox="1"/>
          <p:nvPr userDrawn="1"/>
        </p:nvSpPr>
        <p:spPr>
          <a:xfrm>
            <a:off x="11178139" y="6384757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Autofit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870BD2-13C1-B342-B70E-CFFFFB887BC3}"/>
              </a:ext>
            </a:extLst>
          </p:cNvPr>
          <p:cNvSpPr txBox="1"/>
          <p:nvPr userDrawn="1"/>
        </p:nvSpPr>
        <p:spPr>
          <a:xfrm>
            <a:off x="11556732" y="6436092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Autofit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4EEB3B-24B3-6B48-8B74-01E69E8B628F}"/>
              </a:ext>
            </a:extLst>
          </p:cNvPr>
          <p:cNvSpPr txBox="1"/>
          <p:nvPr userDrawn="1"/>
        </p:nvSpPr>
        <p:spPr>
          <a:xfrm>
            <a:off x="11659403" y="6429676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Autofit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05133DB-4C96-5745-8EE0-AA29526F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344083" cy="244916"/>
          </a:xfrm>
        </p:spPr>
        <p:txBody>
          <a:bodyPr lIns="0" tIns="0" rIns="0" bIns="0" anchor="b" anchorCtr="0">
            <a:noAutofit/>
          </a:bodyPr>
          <a:lstStyle>
            <a:lvl1pPr algn="l">
              <a:defRPr sz="10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DA0FE-9C19-F746-8419-6700E348BF78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C502FCE-C62F-4E2A-A144-F4DBC40539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146" y="6260729"/>
            <a:ext cx="520421" cy="288128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DD97F3F-2D95-4579-8E7A-86D3D560A2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433" y="798483"/>
            <a:ext cx="8593667" cy="37415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33">
                <a:solidFill>
                  <a:schemeClr val="accent6"/>
                </a:solidFill>
              </a:defRPr>
            </a:lvl1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A5A76D-F350-C149-94EE-B8486DB52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435" y="1787107"/>
            <a:ext cx="5666317" cy="3811891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defRPr sz="18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1071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160">
          <p15:clr>
            <a:srgbClr val="CCCCCC"/>
          </p15:clr>
        </p15:guide>
        <p15:guide id="2" pos="2709">
          <p15:clr>
            <a:srgbClr val="CCCCCC"/>
          </p15:clr>
        </p15:guide>
        <p15:guide id="3" pos="3050">
          <p15:clr>
            <a:srgbClr val="CCCCCC"/>
          </p15:clr>
        </p15:guide>
        <p15:guide id="4" pos="5600">
          <p15:clr>
            <a:srgbClr val="CCCCCC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vuo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73CF62-E9B9-AA4C-91B2-948E7D2EBC46}"/>
              </a:ext>
            </a:extLst>
          </p:cNvPr>
          <p:cNvSpPr txBox="1"/>
          <p:nvPr userDrawn="1"/>
        </p:nvSpPr>
        <p:spPr>
          <a:xfrm>
            <a:off x="11178139" y="6384757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Autofit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870BD2-13C1-B342-B70E-CFFFFB887BC3}"/>
              </a:ext>
            </a:extLst>
          </p:cNvPr>
          <p:cNvSpPr txBox="1"/>
          <p:nvPr userDrawn="1"/>
        </p:nvSpPr>
        <p:spPr>
          <a:xfrm>
            <a:off x="11556732" y="6436092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Autofit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4EEB3B-24B3-6B48-8B74-01E69E8B628F}"/>
              </a:ext>
            </a:extLst>
          </p:cNvPr>
          <p:cNvSpPr txBox="1"/>
          <p:nvPr userDrawn="1"/>
        </p:nvSpPr>
        <p:spPr>
          <a:xfrm>
            <a:off x="11659403" y="6429676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Autofit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05133DB-4C96-5745-8EE0-AA29526F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344083" cy="244916"/>
          </a:xfrm>
        </p:spPr>
        <p:txBody>
          <a:bodyPr lIns="0" tIns="0" rIns="0" bIns="0" anchor="b" anchorCtr="0">
            <a:noAutofit/>
          </a:bodyPr>
          <a:lstStyle>
            <a:lvl1pPr algn="l">
              <a:defRPr sz="10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DA0FE-9C19-F746-8419-6700E348BF7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32877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160">
          <p15:clr>
            <a:srgbClr val="CCCCCC"/>
          </p15:clr>
        </p15:guide>
        <p15:guide id="2" pos="5600">
          <p15:clr>
            <a:srgbClr val="CCCCCC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73CF62-E9B9-AA4C-91B2-948E7D2EBC46}"/>
              </a:ext>
            </a:extLst>
          </p:cNvPr>
          <p:cNvSpPr txBox="1"/>
          <p:nvPr userDrawn="1"/>
        </p:nvSpPr>
        <p:spPr>
          <a:xfrm>
            <a:off x="11178139" y="6384757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870BD2-13C1-B342-B70E-CFFFFB887BC3}"/>
              </a:ext>
            </a:extLst>
          </p:cNvPr>
          <p:cNvSpPr txBox="1"/>
          <p:nvPr userDrawn="1"/>
        </p:nvSpPr>
        <p:spPr>
          <a:xfrm>
            <a:off x="11556732" y="6436092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4EEB3B-24B3-6B48-8B74-01E69E8B628F}"/>
              </a:ext>
            </a:extLst>
          </p:cNvPr>
          <p:cNvSpPr txBox="1"/>
          <p:nvPr userDrawn="1"/>
        </p:nvSpPr>
        <p:spPr>
          <a:xfrm>
            <a:off x="11659403" y="6429676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DE5F55E-D27B-4D49-9E58-DEA1CFEFC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967" y="6548859"/>
            <a:ext cx="432000" cy="244916"/>
          </a:xfrm>
        </p:spPr>
        <p:txBody>
          <a:bodyPr lIns="0" tIns="0" rIns="0" bIns="0" anchor="b" anchorCtr="0"/>
          <a:lstStyle>
            <a:lvl1pPr algn="l">
              <a:defRPr sz="10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DA0FE-9C19-F746-8419-6700E348BF78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DC67741-5470-4BDC-B227-DEDC24478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7148" y="6260729"/>
            <a:ext cx="520421" cy="288128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3D9A26A4-9908-4FF2-97E5-35DD5877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322441"/>
            <a:ext cx="11520000" cy="332399"/>
          </a:xfrm>
        </p:spPr>
        <p:txBody>
          <a:bodyPr vert="horz" lIns="0" tIns="0" rIns="0" bIns="0" rtlCol="0" anchor="t" anchorCtr="0">
            <a:spAutoFit/>
          </a:bodyPr>
          <a:lstStyle>
            <a:lvl1pPr>
              <a:defRPr lang="it-IT" sz="2400" b="1" dirty="0">
                <a:solidFill>
                  <a:srgbClr val="415064"/>
                </a:solidFill>
                <a:ea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11386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620">
          <p15:clr>
            <a:srgbClr val="FBAE40"/>
          </p15:clr>
        </p15:guide>
        <p15:guide id="4" orient="horz" pos="395">
          <p15:clr>
            <a:srgbClr val="FBAE40"/>
          </p15:clr>
        </p15:guide>
        <p15:guide id="5" orient="horz" pos="2845">
          <p15:clr>
            <a:srgbClr val="FBAE40"/>
          </p15:clr>
        </p15:guide>
        <p15:guide id="6" orient="horz" pos="289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ex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D3786A9-8315-4B48-8BA0-D2FF4F8A8DB3}"/>
              </a:ext>
            </a:extLst>
          </p:cNvPr>
          <p:cNvSpPr>
            <a:spLocks noGrp="1" noChangeAspect="1"/>
          </p:cNvSpPr>
          <p:nvPr>
            <p:ph type="body" idx="13" hasCustomPrompt="1"/>
          </p:nvPr>
        </p:nvSpPr>
        <p:spPr>
          <a:xfrm>
            <a:off x="334433" y="368021"/>
            <a:ext cx="8593667" cy="355259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1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Titolo che può essere facoltativo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73CF62-E9B9-AA4C-91B2-948E7D2EBC46}"/>
              </a:ext>
            </a:extLst>
          </p:cNvPr>
          <p:cNvSpPr txBox="1"/>
          <p:nvPr userDrawn="1"/>
        </p:nvSpPr>
        <p:spPr>
          <a:xfrm>
            <a:off x="11178139" y="6384757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D9D4BAB-FB8E-D74A-8F1C-82B304BB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9"/>
            <a:ext cx="1344083" cy="244916"/>
          </a:xfrm>
        </p:spPr>
        <p:txBody>
          <a:bodyPr lIns="0" tIns="0" rIns="0" bIns="0" anchor="b" anchorCtr="0"/>
          <a:lstStyle>
            <a:lvl1pPr algn="l">
              <a:defRPr sz="1067" b="0" i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DA0FE-9C19-F746-8419-6700E348BF7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870BD2-13C1-B342-B70E-CFFFFB887BC3}"/>
              </a:ext>
            </a:extLst>
          </p:cNvPr>
          <p:cNvSpPr txBox="1"/>
          <p:nvPr userDrawn="1"/>
        </p:nvSpPr>
        <p:spPr>
          <a:xfrm>
            <a:off x="11556732" y="6436092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4EEB3B-24B3-6B48-8B74-01E69E8B628F}"/>
              </a:ext>
            </a:extLst>
          </p:cNvPr>
          <p:cNvSpPr txBox="1"/>
          <p:nvPr userDrawn="1"/>
        </p:nvSpPr>
        <p:spPr>
          <a:xfrm>
            <a:off x="11659403" y="6429676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 fontScale="25000" lnSpcReduction="20000"/>
          </a:bodyPr>
          <a:lstStyle/>
          <a:p>
            <a:pPr algn="l"/>
            <a:endParaRPr lang="it-IT" sz="2400" b="0" i="0">
              <a:latin typeface="Bressay" panose="02040503050505020203" pitchFamily="18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230F14-57A8-BA4C-987B-74CBBCA35D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436" y="1409528"/>
            <a:ext cx="11523133" cy="4612389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5867" b="0" i="0" baseline="0">
                <a:solidFill>
                  <a:srgbClr val="41506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Call-out </a:t>
            </a:r>
            <a:r>
              <a:rPr lang="en-US" err="1"/>
              <a:t>è</a:t>
            </a:r>
            <a:r>
              <a:rPr lang="en-US"/>
              <a:t> </a:t>
            </a:r>
            <a:r>
              <a:rPr lang="en-US" err="1"/>
              <a:t>una</a:t>
            </a:r>
            <a:r>
              <a:rPr lang="en-US"/>
              <a:t> slide con un </a:t>
            </a:r>
            <a:r>
              <a:rPr lang="en-US" err="1"/>
              <a:t>testo</a:t>
            </a:r>
            <a:r>
              <a:rPr lang="en-US"/>
              <a:t> </a:t>
            </a:r>
            <a:r>
              <a:rPr lang="en-US" err="1"/>
              <a:t>grande</a:t>
            </a:r>
            <a:r>
              <a:rPr lang="en-US"/>
              <a:t> da </a:t>
            </a:r>
            <a:r>
              <a:rPr lang="en-US" err="1"/>
              <a:t>usare</a:t>
            </a:r>
            <a:r>
              <a:rPr lang="en-US"/>
              <a:t> per </a:t>
            </a:r>
            <a:r>
              <a:rPr lang="en-US" err="1"/>
              <a:t>evidenziare</a:t>
            </a:r>
            <a:r>
              <a:rPr lang="en-US"/>
              <a:t> </a:t>
            </a:r>
            <a:r>
              <a:rPr lang="en-US" err="1"/>
              <a:t>dei</a:t>
            </a:r>
            <a:r>
              <a:rPr lang="en-US"/>
              <a:t> </a:t>
            </a:r>
            <a:r>
              <a:rPr lang="en-US" err="1"/>
              <a:t>concetti</a:t>
            </a:r>
            <a:r>
              <a:rPr lang="en-US"/>
              <a:t> </a:t>
            </a:r>
            <a:r>
              <a:rPr lang="en-US" err="1"/>
              <a:t>chiave</a:t>
            </a:r>
            <a:r>
              <a:rPr lang="en-US"/>
              <a:t>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devono</a:t>
            </a:r>
            <a:r>
              <a:rPr lang="en-US"/>
              <a:t> </a:t>
            </a:r>
            <a:r>
              <a:rPr lang="en-US" err="1"/>
              <a:t>risaltare</a:t>
            </a:r>
            <a:r>
              <a:rPr lang="en-US"/>
              <a:t> </a:t>
            </a:r>
            <a:r>
              <a:rPr lang="en-US" err="1"/>
              <a:t>all’interno</a:t>
            </a:r>
            <a:r>
              <a:rPr lang="en-US"/>
              <a:t> </a:t>
            </a:r>
            <a:r>
              <a:rPr lang="en-US" err="1"/>
              <a:t>della</a:t>
            </a:r>
            <a:r>
              <a:rPr lang="en-US"/>
              <a:t> </a:t>
            </a:r>
            <a:r>
              <a:rPr lang="en-US" err="1"/>
              <a:t>presentazione</a:t>
            </a:r>
            <a:r>
              <a:rPr lang="en-US"/>
              <a:t>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6375040-6597-3645-B37F-9898121C930A}"/>
              </a:ext>
            </a:extLst>
          </p:cNvPr>
          <p:cNvSpPr txBox="1"/>
          <p:nvPr userDrawn="1"/>
        </p:nvSpPr>
        <p:spPr>
          <a:xfrm>
            <a:off x="9886604" y="520931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rmAutofit/>
          </a:bodyPr>
          <a:lstStyle/>
          <a:p>
            <a:pPr algn="l"/>
            <a:endParaRPr lang="it-IT" sz="2400">
              <a:latin typeface="Bressay" panose="02040503050505020203" pitchFamily="18" charset="77"/>
              <a:ea typeface="Bressay" panose="02040503050505020203" pitchFamily="18" charset="77"/>
              <a:cs typeface="Bressay" panose="02040503050505020203" pitchFamily="18" charset="77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6619B5A-577E-43C3-ABC5-9B715A0E30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7148" y="6260729"/>
            <a:ext cx="520421" cy="28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31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  <p15:guide id="2" orient="horz" pos="48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A31F09-DBD5-4B75-A9D5-ABC6DAC42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35BB-944D-4D58-A7E1-867BEEF2CAEC}" type="datetime1">
              <a:rPr lang="it-IT"/>
              <a:pPr>
                <a:defRPr/>
              </a:pPr>
              <a:t>11/12/2023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B4F371-0302-483A-9C24-BFB83A1A9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B620AE-83DF-4198-AC8D-DAF539FE8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57857-2040-478C-B109-48698CF7AA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45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49" y="1413503"/>
            <a:ext cx="11235297" cy="454705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488CF2-E389-8A4C-9F32-EBF4EC5DF9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603972-EAFB-CD4A-A8A1-24B55FDF2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One column text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25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49" y="1413503"/>
            <a:ext cx="11235297" cy="4547051"/>
          </a:xfrm>
        </p:spPr>
        <p:txBody>
          <a:bodyPr numCol="2" spcCol="25200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/>
            </a:lvl1pPr>
            <a:lvl2pPr>
              <a:lnSpc>
                <a:spcPts val="1467"/>
              </a:lnSpc>
              <a:defRPr/>
            </a:lvl2pPr>
            <a:lvl3pPr>
              <a:lnSpc>
                <a:spcPts val="1467"/>
              </a:lnSpc>
              <a:defRPr/>
            </a:lvl3pPr>
            <a:lvl4pPr>
              <a:lnSpc>
                <a:spcPts val="1467"/>
              </a:lnSpc>
              <a:defRPr/>
            </a:lvl4pPr>
            <a:lvl5pPr>
              <a:lnSpc>
                <a:spcPts val="1467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CEA2DC6A-120D-DA4A-88E7-1651C6AACD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Two columns text (1)</a:t>
            </a:r>
            <a:endParaRPr lang="it-I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92ECE7-CA88-A542-BF42-969E011F1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67601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D14DAF-35AA-AA47-99C3-5289B7ABE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1413504"/>
            <a:ext cx="5470165" cy="460167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0D837255-ECD7-9343-86F1-6B2F5D711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(1)</a:t>
            </a:r>
            <a:endParaRPr lang="it-IT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994DFAE-F08D-4249-838C-5B6DECB8A9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795346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D14DAF-35AA-AA47-99C3-5289B7ABE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55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3480" y="1413505"/>
            <a:ext cx="5470165" cy="460167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C0A940C-0182-DA45-B952-AD72B9796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(2)</a:t>
            </a:r>
            <a:endParaRPr lang="it-IT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B8F10C0-082E-BC43-8BC3-6E24151EA2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1993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D14DAF-35AA-AA47-99C3-5289B7ABE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55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3480" y="1413506"/>
            <a:ext cx="5470165" cy="226375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CEBF4CB-ED72-8442-A9CE-D09EED6D4FE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43481" y="3844413"/>
            <a:ext cx="2644881" cy="216309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52F8F2F-F583-A94C-9429-989609FD42C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068765" y="3844413"/>
            <a:ext cx="2644881" cy="216309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74A8ED6-F104-4B4F-9289-53A193CAA8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(3)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71ADE7-8377-9642-91CA-7EB4FD7BBFE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1E4F2-AD49-CB41-B932-C6EABC168C5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B1A17AB-4689-F44F-B2D4-F14F5BB2E8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01834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2638471" cy="4594005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32173" y="1413506"/>
            <a:ext cx="8381473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105D189-A5D9-9E4D-8725-9C3AEE34D3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(4)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EB906-37EE-5745-99FD-103D5B4F4C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A97DA-2D34-B041-86B4-AC77E08042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402F7B7-A64C-1840-A09E-694BF405A5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0796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oleObject" Target="../embeddings/oleObject2.bin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20" Type="http://schemas.openxmlformats.org/officeDocument/2006/relationships/image" Target="../media/image9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oleObject" Target="../embeddings/oleObject5.bin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11FC991-FBB1-F0ED-A9D8-179120190B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6352841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395" imgH="394" progId="TCLayout.ActiveDocument.1">
                  <p:embed/>
                </p:oleObj>
              </mc:Choice>
              <mc:Fallback>
                <p:oleObj name="Diapositiva think-cell" r:id="rId6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11FC991-FBB1-F0ED-A9D8-179120190B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332173" y="1383892"/>
            <a:ext cx="5103905" cy="14969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Divider title goes here.</a:t>
            </a:r>
            <a:br>
              <a:rPr lang="en-GB" noProof="0"/>
            </a:br>
            <a:r>
              <a:rPr lang="en-GB" noProof="0"/>
              <a:t>Lorem ipsum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09A5F-92E4-9446-809F-D2A36B20D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2173" y="6350533"/>
            <a:ext cx="4114687" cy="2220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27" b="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20AA8-1E03-0144-A325-F7E99DE24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841" y="6350533"/>
            <a:ext cx="683809" cy="22207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27" b="1" i="0" baseline="0">
                <a:solidFill>
                  <a:schemeClr val="bg2"/>
                </a:solidFill>
                <a:latin typeface="+mn-lt"/>
              </a:defRPr>
            </a:lvl1pPr>
          </a:lstStyle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BC265E-D546-8846-A983-9A041AD6C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350" y="4190376"/>
            <a:ext cx="5346665" cy="16991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MSIPCMContentMarking" descr="{&quot;HashCode&quot;:-1105056801,&quot;Placement&quot;:&quot;Footer&quot;,&quot;Top&quot;:521.6203,&quot;Left&quot;:435.362366,&quot;SlideWidth&quot;:960,&quot;SlideHeight&quot;:540}">
            <a:extLst>
              <a:ext uri="{FF2B5EF4-FFF2-40B4-BE49-F238E27FC236}">
                <a16:creationId xmlns:a16="http://schemas.microsoft.com/office/drawing/2014/main" id="{C5DEF45E-46E0-9995-6FC9-D7B0BE6F43C1}"/>
              </a:ext>
            </a:extLst>
          </p:cNvPr>
          <p:cNvSpPr txBox="1"/>
          <p:nvPr userDrawn="1"/>
        </p:nvSpPr>
        <p:spPr>
          <a:xfrm>
            <a:off x="5529102" y="6624578"/>
            <a:ext cx="1133795" cy="23342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900">
                <a:solidFill>
                  <a:srgbClr val="737373"/>
                </a:solidFill>
                <a:latin typeface="Arial" panose="020B0604020202020204" pitchFamily="34" charset="0"/>
              </a:rPr>
              <a:t>Interno – Internal</a:t>
            </a:r>
          </a:p>
        </p:txBody>
      </p:sp>
    </p:spTree>
    <p:extLst>
      <p:ext uri="{BB962C8B-B14F-4D97-AF65-F5344CB8AC3E}">
        <p14:creationId xmlns:p14="http://schemas.microsoft.com/office/powerpoint/2010/main" val="303399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algn="l" defTabSz="521316" rtl="0" eaLnBrk="1" latinLnBrk="0" hangingPunct="1">
        <a:lnSpc>
          <a:spcPts val="3200"/>
        </a:lnSpc>
        <a:spcBef>
          <a:spcPct val="0"/>
        </a:spcBef>
        <a:buNone/>
        <a:defRPr sz="2933" b="0" i="0" kern="0" cap="none" spc="53" baseline="0">
          <a:solidFill>
            <a:schemeClr val="accent1"/>
          </a:solidFill>
          <a:latin typeface="+mj-lt"/>
          <a:ea typeface="+mj-ea"/>
          <a:cs typeface="IvyMode SemiBold" panose="020B0404020101010102" pitchFamily="34" charset="0"/>
        </a:defRPr>
      </a:lvl1pPr>
    </p:titleStyle>
    <p:bodyStyle>
      <a:lvl1pPr marL="0" indent="0" algn="l" defTabSz="521316" rtl="0" eaLnBrk="1" latinLnBrk="0" hangingPunct="1">
        <a:lnSpc>
          <a:spcPts val="1867"/>
        </a:lnSpc>
        <a:spcBef>
          <a:spcPts val="0"/>
        </a:spcBef>
        <a:buFont typeface="Arial"/>
        <a:buNone/>
        <a:defRPr sz="1467" b="0" i="0" kern="12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21316" indent="0" algn="l" defTabSz="521316" rtl="0" eaLnBrk="1" latinLnBrk="0" hangingPunct="1">
        <a:lnSpc>
          <a:spcPts val="1867"/>
        </a:lnSpc>
        <a:spcBef>
          <a:spcPts val="0"/>
        </a:spcBef>
        <a:buFont typeface="Arial"/>
        <a:buNone/>
        <a:defRPr sz="1467" b="0" i="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1042634" indent="0" algn="l" defTabSz="521316" rtl="0" eaLnBrk="1" latinLnBrk="0" hangingPunct="1">
        <a:lnSpc>
          <a:spcPts val="1867"/>
        </a:lnSpc>
        <a:spcBef>
          <a:spcPts val="0"/>
        </a:spcBef>
        <a:buFont typeface="Arial"/>
        <a:buNone/>
        <a:defRPr sz="1467" b="0" i="0" kern="120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1563950" indent="0" algn="l" defTabSz="521316" rtl="0" eaLnBrk="1" latinLnBrk="0" hangingPunct="1">
        <a:lnSpc>
          <a:spcPts val="1867"/>
        </a:lnSpc>
        <a:spcBef>
          <a:spcPts val="0"/>
        </a:spcBef>
        <a:buFont typeface="Arial"/>
        <a:buNone/>
        <a:defRPr sz="1467" b="0" i="0" kern="120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2085268" indent="0" algn="l" defTabSz="521316" rtl="0" eaLnBrk="1" latinLnBrk="0" hangingPunct="1">
        <a:lnSpc>
          <a:spcPts val="1867"/>
        </a:lnSpc>
        <a:spcBef>
          <a:spcPts val="0"/>
        </a:spcBef>
        <a:buFont typeface="Arial"/>
        <a:buNone/>
        <a:defRPr sz="1467" b="0" i="0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86724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559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877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119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31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63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95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26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58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902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921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53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EADEE70-3B6A-3BD1-39AE-C171556B6D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8963323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3" imgW="395" imgH="394" progId="TCLayout.ActiveDocument.1">
                  <p:embed/>
                </p:oleObj>
              </mc:Choice>
              <mc:Fallback>
                <p:oleObj name="Diapositiva think-cell" r:id="rId23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EADEE70-3B6A-3BD1-39AE-C171556B6D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78351" y="488117"/>
            <a:ext cx="11235299" cy="3187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Title goes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09A5F-92E4-9446-809F-D2A36B20D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2173" y="6350533"/>
            <a:ext cx="4114687" cy="2220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27" b="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20AA8-1E03-0144-A325-F7E99DE24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841" y="6350533"/>
            <a:ext cx="683809" cy="22207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27" b="1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BC265E-D546-8846-A983-9A041AD6C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349" y="1419552"/>
            <a:ext cx="11235297" cy="4406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2785D6-BE4B-E545-93B7-DA5E645CE88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78349" y="6348844"/>
            <a:ext cx="1473200" cy="186267"/>
          </a:xfrm>
          <a:prstGeom prst="rect">
            <a:avLst/>
          </a:prstGeom>
        </p:spPr>
      </p:pic>
      <p:sp>
        <p:nvSpPr>
          <p:cNvPr id="3" name="MSIPCMContentMarking" descr="{&quot;HashCode&quot;:-1105056801,&quot;Placement&quot;:&quot;Footer&quot;,&quot;Top&quot;:521.6203,&quot;Left&quot;:435.362366,&quot;SlideWidth&quot;:960,&quot;SlideHeight&quot;:540}">
            <a:extLst>
              <a:ext uri="{FF2B5EF4-FFF2-40B4-BE49-F238E27FC236}">
                <a16:creationId xmlns:a16="http://schemas.microsoft.com/office/drawing/2014/main" id="{F88DDF21-3A20-73A2-7734-2AFA3836EF49}"/>
              </a:ext>
            </a:extLst>
          </p:cNvPr>
          <p:cNvSpPr txBox="1"/>
          <p:nvPr userDrawn="1"/>
        </p:nvSpPr>
        <p:spPr>
          <a:xfrm>
            <a:off x="5529102" y="6624578"/>
            <a:ext cx="1133795" cy="23342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900">
                <a:solidFill>
                  <a:srgbClr val="737373"/>
                </a:solidFill>
                <a:latin typeface="Arial" panose="020B0604020202020204" pitchFamily="34" charset="0"/>
              </a:rPr>
              <a:t>Interno – Internal</a:t>
            </a:r>
          </a:p>
        </p:txBody>
      </p:sp>
    </p:spTree>
    <p:extLst>
      <p:ext uri="{BB962C8B-B14F-4D97-AF65-F5344CB8AC3E}">
        <p14:creationId xmlns:p14="http://schemas.microsoft.com/office/powerpoint/2010/main" val="40136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</p:sldLayoutIdLst>
  <p:hf hdr="0" dt="0"/>
  <p:txStyles>
    <p:titleStyle>
      <a:lvl1pPr algn="l" defTabSz="521316" rtl="0" eaLnBrk="1" latinLnBrk="0" hangingPunct="1">
        <a:lnSpc>
          <a:spcPts val="2400"/>
        </a:lnSpc>
        <a:spcBef>
          <a:spcPct val="0"/>
        </a:spcBef>
        <a:buNone/>
        <a:defRPr sz="2267" b="1" i="0" kern="1200" cap="none" spc="67" baseline="0">
          <a:solidFill>
            <a:schemeClr val="accent1"/>
          </a:solidFill>
          <a:latin typeface="+mj-lt"/>
          <a:ea typeface="+mj-ea"/>
          <a:cs typeface="IvyMode SemiBold" panose="020B0404020101010102" pitchFamily="34" charset="0"/>
        </a:defRPr>
      </a:lvl1pPr>
    </p:titleStyle>
    <p:bodyStyle>
      <a:lvl1pPr marL="0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21316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1042634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1563950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2085268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86724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559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877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119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31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63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95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26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58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902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921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53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getto 4" hidden="1">
            <a:extLst>
              <a:ext uri="{FF2B5EF4-FFF2-40B4-BE49-F238E27FC236}">
                <a16:creationId xmlns:a16="http://schemas.microsoft.com/office/drawing/2014/main" id="{81921677-7F2C-461F-BA78-08CC63963C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29441645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19" imgW="270" imgH="270" progId="TCLayout.ActiveDocument.1">
                  <p:embed/>
                </p:oleObj>
              </mc:Choice>
              <mc:Fallback>
                <p:oleObj name="Diapositiva think-cell" r:id="rId19" imgW="270" imgH="270" progId="TCLayout.ActiveDocument.1">
                  <p:embed/>
                  <p:pic>
                    <p:nvPicPr>
                      <p:cNvPr id="5" name="Oggetto 4" hidden="1">
                        <a:extLst>
                          <a:ext uri="{FF2B5EF4-FFF2-40B4-BE49-F238E27FC236}">
                            <a16:creationId xmlns:a16="http://schemas.microsoft.com/office/drawing/2014/main" id="{81921677-7F2C-461F-BA78-08CC63963C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tangolo 3" hidden="1">
            <a:extLst>
              <a:ext uri="{FF2B5EF4-FFF2-40B4-BE49-F238E27FC236}">
                <a16:creationId xmlns:a16="http://schemas.microsoft.com/office/drawing/2014/main" id="{31F4F66B-8681-4C86-BC7B-D5C7771F787E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it-IT" sz="4400" b="0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DA0FE-9C19-F746-8419-6700E348BF7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MSIPCMContentMarking" descr="{&quot;HashCode&quot;:-1105056801,&quot;Placement&quot;:&quot;Footer&quot;,&quot;Top&quot;:521.6203,&quot;Left&quot;:435.362366,&quot;SlideWidth&quot;:960,&quot;SlideHeight&quot;:540}">
            <a:extLst>
              <a:ext uri="{FF2B5EF4-FFF2-40B4-BE49-F238E27FC236}">
                <a16:creationId xmlns:a16="http://schemas.microsoft.com/office/drawing/2014/main" id="{4B2C3CD2-E4D2-2F19-5907-36D26CAF08C7}"/>
              </a:ext>
            </a:extLst>
          </p:cNvPr>
          <p:cNvSpPr txBox="1"/>
          <p:nvPr userDrawn="1"/>
        </p:nvSpPr>
        <p:spPr>
          <a:xfrm>
            <a:off x="5529102" y="6624578"/>
            <a:ext cx="1133795" cy="233422"/>
          </a:xfrm>
          <a:prstGeom prst="rect">
            <a:avLst/>
          </a:prstGeom>
        </p:spPr>
        <p:txBody>
          <a:bodyPr vert="horz" wrap="square" lIns="0" tIns="0" rIns="0" bIns="0" rtlCol="0" anchor="ctr" anchorCtr="1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900">
                <a:solidFill>
                  <a:srgbClr val="737373"/>
                </a:solidFill>
                <a:latin typeface="Arial" panose="020B0604020202020204" pitchFamily="34" charset="0"/>
              </a:rPr>
              <a:t>Interno – Internal</a:t>
            </a:r>
          </a:p>
        </p:txBody>
      </p:sp>
    </p:spTree>
    <p:extLst>
      <p:ext uri="{BB962C8B-B14F-4D97-AF65-F5344CB8AC3E}">
        <p14:creationId xmlns:p14="http://schemas.microsoft.com/office/powerpoint/2010/main" val="112797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9">
          <p15:clr>
            <a:srgbClr val="F26B43"/>
          </p15:clr>
        </p15:guide>
        <p15:guide id="2" orient="horz" pos="3072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pos="862">
          <p15:clr>
            <a:srgbClr val="F26B43"/>
          </p15:clr>
        </p15:guide>
        <p15:guide id="6" pos="1542">
          <p15:clr>
            <a:srgbClr val="F26B43"/>
          </p15:clr>
        </p15:guide>
        <p15:guide id="7" pos="4286">
          <p15:clr>
            <a:srgbClr val="F26B43"/>
          </p15:clr>
        </p15:guide>
        <p15:guide id="9" pos="1451">
          <p15:clr>
            <a:srgbClr val="F26B43"/>
          </p15:clr>
        </p15:guide>
        <p15:guide id="10" pos="4218">
          <p15:clr>
            <a:srgbClr val="F26B43"/>
          </p15:clr>
        </p15:guide>
        <p15:guide id="11" pos="771">
          <p15:clr>
            <a:srgbClr val="F26B43"/>
          </p15:clr>
        </p15:guide>
        <p15:guide id="12" pos="2154">
          <p15:clr>
            <a:srgbClr val="F26B43"/>
          </p15:clr>
        </p15:guide>
        <p15:guide id="13" pos="2245">
          <p15:clr>
            <a:srgbClr val="F26B43"/>
          </p15:clr>
        </p15:guide>
        <p15:guide id="14" pos="2835">
          <p15:clr>
            <a:srgbClr val="F26B43"/>
          </p15:clr>
        </p15:guide>
        <p15:guide id="15" pos="2925">
          <p15:clr>
            <a:srgbClr val="F26B43"/>
          </p15:clr>
        </p15:guide>
        <p15:guide id="16" pos="3515">
          <p15:clr>
            <a:srgbClr val="F26B43"/>
          </p15:clr>
        </p15:guide>
        <p15:guide id="17" pos="3606">
          <p15:clr>
            <a:srgbClr val="F26B43"/>
          </p15:clr>
        </p15:guide>
        <p15:guide id="18" pos="4898">
          <p15:clr>
            <a:srgbClr val="F26B43"/>
          </p15:clr>
        </p15:guide>
        <p15:guide id="19" pos="4967">
          <p15:clr>
            <a:srgbClr val="F26B43"/>
          </p15:clr>
        </p15:guide>
        <p15:guide id="20" orient="horz" pos="16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png"/><Relationship Id="rId5" Type="http://schemas.openxmlformats.org/officeDocument/2006/relationships/image" Target="../media/image41.jp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3.jp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9.xml"/><Relationship Id="rId6" Type="http://schemas.openxmlformats.org/officeDocument/2006/relationships/hyperlink" Target="https://www.sport.governo.it/media/4028/linee-guida-comunicazione-pnrr-febbraio-2023_rev1-002.pdf" TargetMode="External"/><Relationship Id="rId11" Type="http://schemas.openxmlformats.org/officeDocument/2006/relationships/image" Target="../media/image21.jpg"/><Relationship Id="rId5" Type="http://schemas.openxmlformats.org/officeDocument/2006/relationships/hyperlink" Target="https://www.sport.governo.it/it/pnrr/prima-e-seconda-linea-di-intervento-cluster-1-2-e-3/obblighi-di-comunicazione-avviso-del-24-ottobre-2022/" TargetMode="External"/><Relationship Id="rId10" Type="http://schemas.openxmlformats.org/officeDocument/2006/relationships/image" Target="../media/image20.emf"/><Relationship Id="rId4" Type="http://schemas.openxmlformats.org/officeDocument/2006/relationships/image" Target="../media/image1.emf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5.emf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9.jp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0.jp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ort.governo.it/it/pnrr/il-piano-nazionale-di-ripresa-e-resilienza-pnrr/" TargetMode="External"/><Relationship Id="rId7" Type="http://schemas.openxmlformats.org/officeDocument/2006/relationships/hyperlink" Target="https://www.osservatoriodisabilita.gov.it/it/pnrr-e-disabilita/la-direttiva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ww.rgs.mef.gov.it/VERSIONE-I/circolari/2022/circolare_n_33_2022/" TargetMode="External"/><Relationship Id="rId5" Type="http://schemas.openxmlformats.org/officeDocument/2006/relationships/hyperlink" Target="https://www.sport.governo.it/it/pnrr/comunicazioni-ai-soggetti-attuatori/comunicazione-di-avvenuta-pubblicazione-della-manualistica-per-i-soggetti-attuatori/" TargetMode="External"/><Relationship Id="rId4" Type="http://schemas.openxmlformats.org/officeDocument/2006/relationships/hyperlink" Target="https://www.sport.governo.it/media/4347/istruzioni-terza-linea-di-intervento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1.xml"/><Relationship Id="rId6" Type="http://schemas.openxmlformats.org/officeDocument/2006/relationships/hyperlink" Target="https://forms.office.com/e/p0Ay3LzpeU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jp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134C95E-4F9B-9C2D-9918-5872B0DE8D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2244725"/>
            <a:ext cx="12192000" cy="4572000"/>
          </a:xfrm>
          <a:prstGeom prst="rect">
            <a:avLst/>
          </a:prstGeom>
        </p:spPr>
      </p:pic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1ADF1610-10CF-424D-94A5-55526F4D416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95" imgH="394" progId="TCLayout.ActiveDocument.1">
                  <p:embed/>
                </p:oleObj>
              </mc:Choice>
              <mc:Fallback>
                <p:oleObj name="Diapositiva think-cell" r:id="rId4" imgW="395" imgH="394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DF1610-10CF-424D-94A5-55526F4D41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2">
            <a:extLst>
              <a:ext uri="{FF2B5EF4-FFF2-40B4-BE49-F238E27FC236}">
                <a16:creationId xmlns:a16="http://schemas.microsoft.com/office/drawing/2014/main" id="{2E4C0987-5CDE-FEDC-BE34-9612467C4255}"/>
              </a:ext>
            </a:extLst>
          </p:cNvPr>
          <p:cNvSpPr txBox="1">
            <a:spLocks/>
          </p:cNvSpPr>
          <p:nvPr/>
        </p:nvSpPr>
        <p:spPr>
          <a:xfrm>
            <a:off x="620789" y="2727299"/>
            <a:ext cx="8698702" cy="923330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b="1" spc="71">
                <a:solidFill>
                  <a:srgbClr val="415364"/>
                </a:solidFill>
              </a:defRPr>
            </a:lvl1pPr>
          </a:lstStyle>
          <a:p>
            <a:r>
              <a:rPr lang="it-IT" dirty="0"/>
              <a:t>DIPARTIMENTO PER LO SPORT IN COLLABORAZIONE CON MEF E ANCI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M5C2.Inv3.1 Sport e inclusione sociale – Terza linea di intervento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1974A0-712B-39A5-142A-AEBC9C68D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24"/>
          <a:stretch/>
        </p:blipFill>
        <p:spPr bwMode="auto">
          <a:xfrm>
            <a:off x="204191" y="791482"/>
            <a:ext cx="3232727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2">
            <a:extLst>
              <a:ext uri="{FF2B5EF4-FFF2-40B4-BE49-F238E27FC236}">
                <a16:creationId xmlns:a16="http://schemas.microsoft.com/office/drawing/2014/main" id="{05747782-88C0-9ECA-1889-A798C5CF10A9}"/>
              </a:ext>
            </a:extLst>
          </p:cNvPr>
          <p:cNvSpPr txBox="1">
            <a:spLocks/>
          </p:cNvSpPr>
          <p:nvPr/>
        </p:nvSpPr>
        <p:spPr>
          <a:xfrm>
            <a:off x="168207" y="1875872"/>
            <a:ext cx="1613734" cy="454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521316" rtl="0" eaLnBrk="1" latinLnBrk="0" hangingPunct="1">
              <a:lnSpc>
                <a:spcPts val="2667"/>
              </a:lnSpc>
              <a:spcBef>
                <a:spcPct val="0"/>
              </a:spcBef>
              <a:buNone/>
              <a:defRPr sz="2400" b="0" i="0" kern="0" cap="none" spc="53" baseline="0">
                <a:solidFill>
                  <a:schemeClr val="accent1"/>
                </a:solidFill>
                <a:latin typeface="+mj-lt"/>
                <a:ea typeface="+mj-ea"/>
                <a:cs typeface="IvyMode SemiBold" panose="020B0404020101010102" pitchFamily="34" charset="0"/>
              </a:defRPr>
            </a:lvl1pPr>
          </a:lstStyle>
          <a:p>
            <a:pPr defTabSz="695071">
              <a:lnSpc>
                <a:spcPct val="100000"/>
              </a:lnSpc>
            </a:pPr>
            <a:r>
              <a:rPr lang="it-IT" sz="1600" spc="71" dirty="0">
                <a:solidFill>
                  <a:srgbClr val="415364"/>
                </a:solidFill>
              </a:rPr>
              <a:t>12/12/2023</a:t>
            </a:r>
            <a:endParaRPr lang="it-IT" sz="1600" b="1" spc="71" dirty="0">
              <a:solidFill>
                <a:srgbClr val="415364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306F48A-285C-6D9C-9D7E-90759992C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9" r="1430"/>
          <a:stretch/>
        </p:blipFill>
        <p:spPr bwMode="auto">
          <a:xfrm>
            <a:off x="3704770" y="791482"/>
            <a:ext cx="33528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0B76F5D-8844-F432-62F0-9EB55CD32B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425"/>
          <a:stretch/>
        </p:blipFill>
        <p:spPr>
          <a:xfrm>
            <a:off x="7719161" y="406631"/>
            <a:ext cx="4158486" cy="149929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25B633F-8070-C473-7290-D916C6005F4E}"/>
              </a:ext>
            </a:extLst>
          </p:cNvPr>
          <p:cNvSpPr txBox="1"/>
          <p:nvPr/>
        </p:nvSpPr>
        <p:spPr>
          <a:xfrm>
            <a:off x="620789" y="4133203"/>
            <a:ext cx="8698702" cy="400110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b="1" spc="71" dirty="0">
                <a:solidFill>
                  <a:srgbClr val="415364"/>
                </a:solidFill>
              </a:rPr>
              <a:t>WEBINAR </a:t>
            </a:r>
            <a:r>
              <a:rPr lang="it-IT" sz="2000" spc="71" dirty="0">
                <a:solidFill>
                  <a:srgbClr val="415364"/>
                </a:solidFill>
              </a:rPr>
              <a:t>istruzioni per l’utilizzo del sistema informatico Regis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27398207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A01076D-91B9-FC4B-66B6-B1946C20F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9" t="22297" r="5655" b="17697"/>
          <a:stretch/>
        </p:blipFill>
        <p:spPr>
          <a:xfrm>
            <a:off x="310367" y="196883"/>
            <a:ext cx="2414461" cy="3991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 CRONOPROGRAMMI/COSTI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ITER DI PROGETTO </a:t>
            </a:r>
            <a:r>
              <a:rPr lang="it-IT" sz="1400" dirty="0">
                <a:solidFill>
                  <a:schemeClr val="tx1"/>
                </a:solidFill>
              </a:rPr>
              <a:t>- Compilare le </a:t>
            </a:r>
            <a:r>
              <a:rPr lang="it-IT" sz="1400" b="1" dirty="0">
                <a:solidFill>
                  <a:schemeClr val="tx1"/>
                </a:solidFill>
              </a:rPr>
              <a:t>date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b="1" dirty="0">
                <a:solidFill>
                  <a:schemeClr val="tx1"/>
                </a:solidFill>
              </a:rPr>
              <a:t>inizio e fine previste e effettive </a:t>
            </a:r>
            <a:r>
              <a:rPr lang="it-IT" sz="1400" dirty="0">
                <a:solidFill>
                  <a:schemeClr val="tx1"/>
                </a:solidFill>
              </a:rPr>
              <a:t>di ogni fase e inserire i relativi allegati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DC9C3B2-34A8-36CE-C5FC-7B81F3667DD2}"/>
              </a:ext>
            </a:extLst>
          </p:cNvPr>
          <p:cNvSpPr/>
          <p:nvPr/>
        </p:nvSpPr>
        <p:spPr>
          <a:xfrm>
            <a:off x="478194" y="788209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4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2" name="Immagine 11" descr="Immagine che contiene testo, schermata, numero, software&#10;&#10;Descrizione generata automaticamente">
            <a:extLst>
              <a:ext uri="{FF2B5EF4-FFF2-40B4-BE49-F238E27FC236}">
                <a16:creationId xmlns:a16="http://schemas.microsoft.com/office/drawing/2014/main" id="{2418AE41-39DB-C20C-26F3-C823997EA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5"/>
          <a:stretch/>
        </p:blipFill>
        <p:spPr>
          <a:xfrm>
            <a:off x="533900" y="3916267"/>
            <a:ext cx="10552680" cy="28308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67396F-EDC0-3124-0440-9B80F3D298CA}"/>
              </a:ext>
            </a:extLst>
          </p:cNvPr>
          <p:cNvSpPr/>
          <p:nvPr/>
        </p:nvSpPr>
        <p:spPr>
          <a:xfrm>
            <a:off x="478193" y="1207905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9FFDCB2E-D505-BAE0-5F59-4ED66BAC498F}"/>
              </a:ext>
            </a:extLst>
          </p:cNvPr>
          <p:cNvGrpSpPr/>
          <p:nvPr/>
        </p:nvGrpSpPr>
        <p:grpSpPr>
          <a:xfrm>
            <a:off x="271233" y="1493264"/>
            <a:ext cx="11717566" cy="399140"/>
            <a:chOff x="271233" y="1493264"/>
            <a:chExt cx="11717566" cy="399140"/>
          </a:xfrm>
        </p:grpSpPr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7739C8F6-F3CE-DF29-9384-623638178206}"/>
                </a:ext>
              </a:extLst>
            </p:cNvPr>
            <p:cNvSpPr/>
            <p:nvPr/>
          </p:nvSpPr>
          <p:spPr>
            <a:xfrm>
              <a:off x="271233" y="1493264"/>
              <a:ext cx="3404760" cy="39914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FASE 103 – AGGIUDICAZIONE 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479FB09D-D96A-54C1-5873-FA89DBD12A32}"/>
                </a:ext>
              </a:extLst>
            </p:cNvPr>
            <p:cNvSpPr/>
            <p:nvPr/>
          </p:nvSpPr>
          <p:spPr>
            <a:xfrm>
              <a:off x="3726013" y="1493264"/>
              <a:ext cx="8262786" cy="396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t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Determina di aggiudicazione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124D4F1-C3C3-E415-8385-7B297E7B9BA2}"/>
              </a:ext>
            </a:extLst>
          </p:cNvPr>
          <p:cNvGrpSpPr/>
          <p:nvPr/>
        </p:nvGrpSpPr>
        <p:grpSpPr>
          <a:xfrm>
            <a:off x="271233" y="1922880"/>
            <a:ext cx="11717566" cy="540000"/>
            <a:chOff x="271233" y="1922880"/>
            <a:chExt cx="11717566" cy="540000"/>
          </a:xfrm>
        </p:grpSpPr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1E0FADB1-9FE8-CCCD-6CF7-CC37AECA57AF}"/>
                </a:ext>
              </a:extLst>
            </p:cNvPr>
            <p:cNvSpPr/>
            <p:nvPr/>
          </p:nvSpPr>
          <p:spPr>
            <a:xfrm>
              <a:off x="271233" y="1926081"/>
              <a:ext cx="3404760" cy="531154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ctr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FASE 104 – STIPULA CONTRATTO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ttangolo con angoli arrotondati 28">
              <a:extLst>
                <a:ext uri="{FF2B5EF4-FFF2-40B4-BE49-F238E27FC236}">
                  <a16:creationId xmlns:a16="http://schemas.microsoft.com/office/drawing/2014/main" id="{0FC35531-B569-5EC6-7F16-7AE3EE33BBD2}"/>
                </a:ext>
              </a:extLst>
            </p:cNvPr>
            <p:cNvSpPr/>
            <p:nvPr/>
          </p:nvSpPr>
          <p:spPr>
            <a:xfrm>
              <a:off x="3726014" y="1922880"/>
              <a:ext cx="8262785" cy="540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ctr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Clausole contrattuali </a:t>
              </a:r>
              <a:r>
                <a:rPr lang="it-IT" sz="1200" dirty="0">
                  <a:solidFill>
                    <a:schemeClr val="tx1"/>
                  </a:solidFill>
                </a:rPr>
                <a:t>contenute nella lettera invito e/o nell’ordinativo MEPA, accettate dal Fornitore</a:t>
              </a:r>
            </a:p>
            <a:p>
              <a:r>
                <a:rPr lang="it-IT" sz="1200" b="1" dirty="0">
                  <a:solidFill>
                    <a:schemeClr val="tx1"/>
                  </a:solidFill>
                </a:rPr>
                <a:t>Contratto di fornitura</a:t>
              </a:r>
              <a:r>
                <a:rPr lang="it-IT" sz="1200" dirty="0">
                  <a:solidFill>
                    <a:schemeClr val="tx1"/>
                  </a:solidFill>
                </a:rPr>
                <a:t>, se stipulato, </a:t>
              </a:r>
              <a:r>
                <a:rPr lang="it-IT" sz="1200" b="1" dirty="0">
                  <a:solidFill>
                    <a:schemeClr val="tx1"/>
                  </a:solidFill>
                </a:rPr>
                <a:t>ovvero atto equivalente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36CC4A4B-865C-57C1-AF66-E2B47AA6E0B7}"/>
              </a:ext>
            </a:extLst>
          </p:cNvPr>
          <p:cNvGrpSpPr/>
          <p:nvPr/>
        </p:nvGrpSpPr>
        <p:grpSpPr>
          <a:xfrm>
            <a:off x="271232" y="2493356"/>
            <a:ext cx="11717566" cy="550258"/>
            <a:chOff x="271232" y="2493356"/>
            <a:chExt cx="11717566" cy="550258"/>
          </a:xfrm>
        </p:grpSpPr>
        <p:sp>
          <p:nvSpPr>
            <p:cNvPr id="30" name="Rettangolo con angoli arrotondati 29">
              <a:extLst>
                <a:ext uri="{FF2B5EF4-FFF2-40B4-BE49-F238E27FC236}">
                  <a16:creationId xmlns:a16="http://schemas.microsoft.com/office/drawing/2014/main" id="{0CDEE3DC-B36A-6FAA-BD10-8090D4BC3FFC}"/>
                </a:ext>
              </a:extLst>
            </p:cNvPr>
            <p:cNvSpPr/>
            <p:nvPr/>
          </p:nvSpPr>
          <p:spPr>
            <a:xfrm>
              <a:off x="3726013" y="2503614"/>
              <a:ext cx="8262785" cy="540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t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Planimetria </a:t>
              </a:r>
              <a:r>
                <a:rPr lang="it-IT" sz="1200" dirty="0">
                  <a:solidFill>
                    <a:schemeClr val="tx1"/>
                  </a:solidFill>
                </a:rPr>
                <a:t>riportante il perimetro dell’area delle attrezzature, indirizzo e coordinate </a:t>
              </a:r>
            </a:p>
            <a:p>
              <a:r>
                <a:rPr lang="it-IT" sz="1200" b="1" dirty="0">
                  <a:solidFill>
                    <a:schemeClr val="tx1"/>
                  </a:solidFill>
                </a:rPr>
                <a:t>Relazione </a:t>
              </a:r>
              <a:r>
                <a:rPr lang="it-IT" sz="1200" dirty="0">
                  <a:solidFill>
                    <a:schemeClr val="tx1"/>
                  </a:solidFill>
                </a:rPr>
                <a:t>completa</a:t>
              </a:r>
              <a:r>
                <a:rPr lang="it-IT" sz="1200" b="1" dirty="0">
                  <a:solidFill>
                    <a:schemeClr val="tx1"/>
                  </a:solidFill>
                </a:rPr>
                <a:t> di foto a corredo</a:t>
              </a:r>
            </a:p>
            <a:p>
              <a:endParaRPr lang="it-IT" sz="1200" b="1" dirty="0">
                <a:solidFill>
                  <a:schemeClr val="tx1"/>
                </a:solidFill>
              </a:endParaRPr>
            </a:p>
            <a:p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Rettangolo con angoli arrotondati 30">
              <a:extLst>
                <a:ext uri="{FF2B5EF4-FFF2-40B4-BE49-F238E27FC236}">
                  <a16:creationId xmlns:a16="http://schemas.microsoft.com/office/drawing/2014/main" id="{0E320DDC-1210-DDCA-573E-4880E7D2DAB3}"/>
                </a:ext>
              </a:extLst>
            </p:cNvPr>
            <p:cNvSpPr/>
            <p:nvPr/>
          </p:nvSpPr>
          <p:spPr>
            <a:xfrm>
              <a:off x="271232" y="2493356"/>
              <a:ext cx="3404760" cy="550258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ctr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FASE 105 – ESECUZIONE FORNITURA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AEB19F4-AE3E-A678-CE21-1AB21C45A4A5}"/>
              </a:ext>
            </a:extLst>
          </p:cNvPr>
          <p:cNvSpPr/>
          <p:nvPr/>
        </p:nvSpPr>
        <p:spPr>
          <a:xfrm>
            <a:off x="772356" y="5103296"/>
            <a:ext cx="2530137" cy="1638135"/>
          </a:xfrm>
          <a:prstGeom prst="rect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8CB1BE99-FF60-B687-A324-D60851197FF8}"/>
              </a:ext>
            </a:extLst>
          </p:cNvPr>
          <p:cNvGrpSpPr/>
          <p:nvPr/>
        </p:nvGrpSpPr>
        <p:grpSpPr>
          <a:xfrm>
            <a:off x="271232" y="3074091"/>
            <a:ext cx="11717566" cy="550258"/>
            <a:chOff x="271232" y="3074091"/>
            <a:chExt cx="11717566" cy="550258"/>
          </a:xfrm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CF15901D-E1F4-C476-2C07-98BBC0C72D9A}"/>
                </a:ext>
              </a:extLst>
            </p:cNvPr>
            <p:cNvSpPr/>
            <p:nvPr/>
          </p:nvSpPr>
          <p:spPr>
            <a:xfrm>
              <a:off x="3726013" y="3084349"/>
              <a:ext cx="8262785" cy="540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t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Certificato di regolare esecuzione e relativa approvazione, Check list ex-post DNSH, Report conclusivo Disabilità, attestazione conclusione intervento (allegato 4)</a:t>
              </a:r>
              <a:r>
                <a:rPr lang="it-IT" sz="1200" dirty="0">
                  <a:solidFill>
                    <a:schemeClr val="tx1"/>
                  </a:solidFill>
                </a:rPr>
                <a:t>, debitamente sottoscritti dal RUP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AF0CEBEF-B147-13CB-CA8E-234B6EE0717F}"/>
                </a:ext>
              </a:extLst>
            </p:cNvPr>
            <p:cNvSpPr/>
            <p:nvPr/>
          </p:nvSpPr>
          <p:spPr>
            <a:xfrm>
              <a:off x="271232" y="3074091"/>
              <a:ext cx="3404760" cy="550258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ctr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FASE 106 – COLLAUDO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01837475-F41B-29A8-FB28-5022FCB4C0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918" b="31433"/>
          <a:stretch/>
        </p:blipFill>
        <p:spPr>
          <a:xfrm>
            <a:off x="590251" y="3672408"/>
            <a:ext cx="1854692" cy="188268"/>
          </a:xfrm>
          <a:prstGeom prst="rect">
            <a:avLst/>
          </a:prstGeom>
        </p:spPr>
      </p:pic>
      <p:sp>
        <p:nvSpPr>
          <p:cNvPr id="23" name="Rectangle: Rounded Corners 6">
            <a:extLst>
              <a:ext uri="{FF2B5EF4-FFF2-40B4-BE49-F238E27FC236}">
                <a16:creationId xmlns:a16="http://schemas.microsoft.com/office/drawing/2014/main" id="{2FCAD3BD-D798-BED5-8A53-098DFE7D1E4F}"/>
              </a:ext>
            </a:extLst>
          </p:cNvPr>
          <p:cNvSpPr/>
          <p:nvPr/>
        </p:nvSpPr>
        <p:spPr>
          <a:xfrm>
            <a:off x="9079069" y="202768"/>
            <a:ext cx="2516161" cy="3810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317500" dist="114300" dir="5400000" algn="ctr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200" b="1" noProof="0" dirty="0">
                <a:solidFill>
                  <a:prstClr val="white"/>
                </a:solidFill>
              </a:rPr>
              <a:t>Caso </a:t>
            </a:r>
            <a:r>
              <a:rPr lang="en-US" sz="1200" b="1" noProof="0" dirty="0" err="1">
                <a:solidFill>
                  <a:prstClr val="white"/>
                </a:solidFill>
              </a:rPr>
              <a:t>applicativo</a:t>
            </a:r>
            <a:r>
              <a:rPr lang="en-US" sz="1200" b="1" noProof="0" dirty="0">
                <a:solidFill>
                  <a:prstClr val="white"/>
                </a:solidFill>
              </a:rPr>
              <a:t> in ReGis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3FDAB759-7188-3723-9C86-40A6AA4D2211}"/>
              </a:ext>
            </a:extLst>
          </p:cNvPr>
          <p:cNvSpPr/>
          <p:nvPr/>
        </p:nvSpPr>
        <p:spPr>
          <a:xfrm>
            <a:off x="11691892" y="222127"/>
            <a:ext cx="390617" cy="342335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79510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testo, schermata, numero&#10;&#10;Descrizione generata automaticamente">
            <a:extLst>
              <a:ext uri="{FF2B5EF4-FFF2-40B4-BE49-F238E27FC236}">
                <a16:creationId xmlns:a16="http://schemas.microsoft.com/office/drawing/2014/main" id="{AB04A092-53BB-52B4-F8F8-6D08BBEED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/>
          <a:stretch/>
        </p:blipFill>
        <p:spPr>
          <a:xfrm>
            <a:off x="692459" y="3961898"/>
            <a:ext cx="9905845" cy="2805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A01076D-91B9-FC4B-66B6-B1946C20F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9" t="22297" r="5655" b="17697"/>
          <a:stretch/>
        </p:blipFill>
        <p:spPr>
          <a:xfrm>
            <a:off x="310367" y="196883"/>
            <a:ext cx="2414461" cy="3991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 CRONOPROGRAMMI/COSTI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ITER DI PROGETTO </a:t>
            </a:r>
            <a:r>
              <a:rPr lang="it-IT" sz="1400" dirty="0">
                <a:solidFill>
                  <a:schemeClr val="tx1"/>
                </a:solidFill>
              </a:rPr>
              <a:t>- Compilare le </a:t>
            </a:r>
            <a:r>
              <a:rPr lang="it-IT" sz="1400" b="1" dirty="0">
                <a:solidFill>
                  <a:schemeClr val="tx1"/>
                </a:solidFill>
              </a:rPr>
              <a:t>date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b="1" dirty="0">
                <a:solidFill>
                  <a:schemeClr val="tx1"/>
                </a:solidFill>
              </a:rPr>
              <a:t>inizio e fine previste e effettive </a:t>
            </a:r>
            <a:r>
              <a:rPr lang="it-IT" sz="1400" dirty="0">
                <a:solidFill>
                  <a:schemeClr val="tx1"/>
                </a:solidFill>
              </a:rPr>
              <a:t>di ogni fase e inserire i relativi allegati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DC9C3B2-34A8-36CE-C5FC-7B81F3667DD2}"/>
              </a:ext>
            </a:extLst>
          </p:cNvPr>
          <p:cNvSpPr/>
          <p:nvPr/>
        </p:nvSpPr>
        <p:spPr>
          <a:xfrm>
            <a:off x="478194" y="788209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67396F-EDC0-3124-0440-9B80F3D298CA}"/>
              </a:ext>
            </a:extLst>
          </p:cNvPr>
          <p:cNvSpPr/>
          <p:nvPr/>
        </p:nvSpPr>
        <p:spPr>
          <a:xfrm>
            <a:off x="478193" y="1207905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72D77AA-4D6A-6176-BCC7-CF83656DF718}"/>
              </a:ext>
            </a:extLst>
          </p:cNvPr>
          <p:cNvGrpSpPr/>
          <p:nvPr/>
        </p:nvGrpSpPr>
        <p:grpSpPr>
          <a:xfrm>
            <a:off x="271232" y="1493264"/>
            <a:ext cx="11717567" cy="399140"/>
            <a:chOff x="271232" y="1786234"/>
            <a:chExt cx="11717567" cy="399140"/>
          </a:xfrm>
        </p:grpSpPr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7739C8F6-F3CE-DF29-9384-623638178206}"/>
                </a:ext>
              </a:extLst>
            </p:cNvPr>
            <p:cNvSpPr/>
            <p:nvPr/>
          </p:nvSpPr>
          <p:spPr>
            <a:xfrm>
              <a:off x="271232" y="1786234"/>
              <a:ext cx="3404761" cy="39914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FASE 203 – AGGIUDICAZIONE 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479FB09D-D96A-54C1-5873-FA89DBD12A32}"/>
                </a:ext>
              </a:extLst>
            </p:cNvPr>
            <p:cNvSpPr/>
            <p:nvPr/>
          </p:nvSpPr>
          <p:spPr>
            <a:xfrm>
              <a:off x="3707542" y="1786234"/>
              <a:ext cx="8281257" cy="396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t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Determina di aggiudicazione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0B08424F-24B6-58A2-5933-A048C7FA13DC}"/>
              </a:ext>
            </a:extLst>
          </p:cNvPr>
          <p:cNvGrpSpPr/>
          <p:nvPr/>
        </p:nvGrpSpPr>
        <p:grpSpPr>
          <a:xfrm>
            <a:off x="271233" y="1922880"/>
            <a:ext cx="11717566" cy="540000"/>
            <a:chOff x="271233" y="2228686"/>
            <a:chExt cx="11717566" cy="540000"/>
          </a:xfrm>
        </p:grpSpPr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1E0FADB1-9FE8-CCCD-6CF7-CC37AECA57AF}"/>
                </a:ext>
              </a:extLst>
            </p:cNvPr>
            <p:cNvSpPr/>
            <p:nvPr/>
          </p:nvSpPr>
          <p:spPr>
            <a:xfrm>
              <a:off x="271233" y="2231887"/>
              <a:ext cx="3404760" cy="531154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ctr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FASE 204 – STIPULA CONTRATTO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ttangolo con angoli arrotondati 28">
              <a:extLst>
                <a:ext uri="{FF2B5EF4-FFF2-40B4-BE49-F238E27FC236}">
                  <a16:creationId xmlns:a16="http://schemas.microsoft.com/office/drawing/2014/main" id="{0FC35531-B569-5EC6-7F16-7AE3EE33BBD2}"/>
                </a:ext>
              </a:extLst>
            </p:cNvPr>
            <p:cNvSpPr/>
            <p:nvPr/>
          </p:nvSpPr>
          <p:spPr>
            <a:xfrm>
              <a:off x="3726014" y="2228686"/>
              <a:ext cx="8262785" cy="540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ctr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Clausole contrattuali </a:t>
              </a:r>
              <a:r>
                <a:rPr lang="it-IT" sz="1200" dirty="0">
                  <a:solidFill>
                    <a:schemeClr val="tx1"/>
                  </a:solidFill>
                </a:rPr>
                <a:t>contenute nella lettera invito e/o nell’ordinativo MEPA, accettate dal Fornitore</a:t>
              </a:r>
            </a:p>
            <a:p>
              <a:r>
                <a:rPr lang="it-IT" sz="1200" b="1" dirty="0">
                  <a:solidFill>
                    <a:schemeClr val="tx1"/>
                  </a:solidFill>
                </a:rPr>
                <a:t>Contratto di fornitura</a:t>
              </a:r>
              <a:r>
                <a:rPr lang="it-IT" sz="1200" dirty="0">
                  <a:solidFill>
                    <a:schemeClr val="tx1"/>
                  </a:solidFill>
                </a:rPr>
                <a:t>, se stipulato, </a:t>
              </a:r>
              <a:r>
                <a:rPr lang="it-IT" sz="1200" b="1" dirty="0">
                  <a:solidFill>
                    <a:schemeClr val="tx1"/>
                  </a:solidFill>
                </a:rPr>
                <a:t>ovvero atto equivalente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9E18749-8FED-6F42-107D-4E7285EF7BB7}"/>
              </a:ext>
            </a:extLst>
          </p:cNvPr>
          <p:cNvGrpSpPr/>
          <p:nvPr/>
        </p:nvGrpSpPr>
        <p:grpSpPr>
          <a:xfrm>
            <a:off x="271232" y="2493356"/>
            <a:ext cx="11717566" cy="550258"/>
            <a:chOff x="271232" y="2797783"/>
            <a:chExt cx="11717566" cy="550258"/>
          </a:xfrm>
        </p:grpSpPr>
        <p:sp>
          <p:nvSpPr>
            <p:cNvPr id="30" name="Rettangolo con angoli arrotondati 29">
              <a:extLst>
                <a:ext uri="{FF2B5EF4-FFF2-40B4-BE49-F238E27FC236}">
                  <a16:creationId xmlns:a16="http://schemas.microsoft.com/office/drawing/2014/main" id="{0CDEE3DC-B36A-6FAA-BD10-8090D4BC3FFC}"/>
                </a:ext>
              </a:extLst>
            </p:cNvPr>
            <p:cNvSpPr/>
            <p:nvPr/>
          </p:nvSpPr>
          <p:spPr>
            <a:xfrm>
              <a:off x="3726013" y="2808041"/>
              <a:ext cx="8262785" cy="540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t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Planimetria </a:t>
              </a:r>
              <a:r>
                <a:rPr lang="it-IT" sz="1200" dirty="0">
                  <a:solidFill>
                    <a:schemeClr val="tx1"/>
                  </a:solidFill>
                </a:rPr>
                <a:t>riportante il perimetro dell’area delle attrezzature, indirizzo e coordinate </a:t>
              </a:r>
            </a:p>
            <a:p>
              <a:r>
                <a:rPr lang="it-IT" sz="1200" b="1" dirty="0">
                  <a:solidFill>
                    <a:schemeClr val="tx1"/>
                  </a:solidFill>
                </a:rPr>
                <a:t>Relazione </a:t>
              </a:r>
              <a:r>
                <a:rPr lang="it-IT" sz="1200" dirty="0">
                  <a:solidFill>
                    <a:schemeClr val="tx1"/>
                  </a:solidFill>
                </a:rPr>
                <a:t>completa</a:t>
              </a:r>
              <a:r>
                <a:rPr lang="it-IT" sz="1200" b="1" dirty="0">
                  <a:solidFill>
                    <a:schemeClr val="tx1"/>
                  </a:solidFill>
                </a:rPr>
                <a:t> di foto a corredo</a:t>
              </a:r>
            </a:p>
            <a:p>
              <a:endParaRPr lang="it-IT" sz="1200" b="1" dirty="0">
                <a:solidFill>
                  <a:schemeClr val="tx1"/>
                </a:solidFill>
              </a:endParaRPr>
            </a:p>
            <a:p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Rettangolo con angoli arrotondati 30">
              <a:extLst>
                <a:ext uri="{FF2B5EF4-FFF2-40B4-BE49-F238E27FC236}">
                  <a16:creationId xmlns:a16="http://schemas.microsoft.com/office/drawing/2014/main" id="{0E320DDC-1210-DDCA-573E-4880E7D2DAB3}"/>
                </a:ext>
              </a:extLst>
            </p:cNvPr>
            <p:cNvSpPr/>
            <p:nvPr/>
          </p:nvSpPr>
          <p:spPr>
            <a:xfrm>
              <a:off x="271232" y="2797783"/>
              <a:ext cx="3404760" cy="550258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ctr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FASE 205 – ESECUZIONE FORNITURA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B6C9A00B-8AF6-AC77-4AD2-FA1ED7D2697D}"/>
              </a:ext>
            </a:extLst>
          </p:cNvPr>
          <p:cNvGrpSpPr/>
          <p:nvPr/>
        </p:nvGrpSpPr>
        <p:grpSpPr>
          <a:xfrm>
            <a:off x="271232" y="3074091"/>
            <a:ext cx="11717566" cy="550258"/>
            <a:chOff x="271232" y="3411451"/>
            <a:chExt cx="11717566" cy="550258"/>
          </a:xfrm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CF15901D-E1F4-C476-2C07-98BBC0C72D9A}"/>
                </a:ext>
              </a:extLst>
            </p:cNvPr>
            <p:cNvSpPr/>
            <p:nvPr/>
          </p:nvSpPr>
          <p:spPr>
            <a:xfrm>
              <a:off x="3726013" y="3421709"/>
              <a:ext cx="8262785" cy="540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t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Certificato di regolare esecuzione e relativa approvazione, Check list ex-post DNSH, Report conclusivo Disabilità, attestazione conclusione intervento (allegato 4)</a:t>
              </a:r>
              <a:r>
                <a:rPr lang="it-IT" sz="1200" dirty="0">
                  <a:solidFill>
                    <a:schemeClr val="tx1"/>
                  </a:solidFill>
                </a:rPr>
                <a:t>, debitamente sottoscritti dal RUP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AF0CEBEF-B147-13CB-CA8E-234B6EE0717F}"/>
                </a:ext>
              </a:extLst>
            </p:cNvPr>
            <p:cNvSpPr/>
            <p:nvPr/>
          </p:nvSpPr>
          <p:spPr>
            <a:xfrm>
              <a:off x="271232" y="3411451"/>
              <a:ext cx="3404760" cy="550258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ctr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FASE 206 – COLLAUDO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01837475-F41B-29A8-FB28-5022FCB4C0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918" b="31433"/>
          <a:stretch/>
        </p:blipFill>
        <p:spPr>
          <a:xfrm>
            <a:off x="590251" y="3672408"/>
            <a:ext cx="1854692" cy="188268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58A55143-D6AA-C61B-5A7E-A6BE6C8FF092}"/>
              </a:ext>
            </a:extLst>
          </p:cNvPr>
          <p:cNvSpPr/>
          <p:nvPr/>
        </p:nvSpPr>
        <p:spPr>
          <a:xfrm>
            <a:off x="807868" y="5103296"/>
            <a:ext cx="2494626" cy="1638135"/>
          </a:xfrm>
          <a:prstGeom prst="rect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18350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o 32">
            <a:extLst>
              <a:ext uri="{FF2B5EF4-FFF2-40B4-BE49-F238E27FC236}">
                <a16:creationId xmlns:a16="http://schemas.microsoft.com/office/drawing/2014/main" id="{983E9B99-8E08-B666-496D-B581A91953FA}"/>
              </a:ext>
            </a:extLst>
          </p:cNvPr>
          <p:cNvGrpSpPr/>
          <p:nvPr/>
        </p:nvGrpSpPr>
        <p:grpSpPr>
          <a:xfrm>
            <a:off x="413605" y="3944828"/>
            <a:ext cx="11601450" cy="2350159"/>
            <a:chOff x="261706" y="4184526"/>
            <a:chExt cx="11601450" cy="2350159"/>
          </a:xfrm>
        </p:grpSpPr>
        <p:pic>
          <p:nvPicPr>
            <p:cNvPr id="15" name="Immagine 14" descr="Immagine che contiene testo, linea, schermata&#10;&#10;Descrizione generata automaticamente">
              <a:extLst>
                <a:ext uri="{FF2B5EF4-FFF2-40B4-BE49-F238E27FC236}">
                  <a16:creationId xmlns:a16="http://schemas.microsoft.com/office/drawing/2014/main" id="{5CA4D7EC-8704-C7D7-62B8-BE062AF4D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" t="72235" r="191"/>
            <a:stretch/>
          </p:blipFill>
          <p:spPr>
            <a:xfrm>
              <a:off x="261706" y="4184526"/>
              <a:ext cx="11601450" cy="4777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magine 31" descr="Immagine che contiene testo, numero, linea, Carattere&#10;&#10;Descrizione generata automaticamente">
              <a:extLst>
                <a:ext uri="{FF2B5EF4-FFF2-40B4-BE49-F238E27FC236}">
                  <a16:creationId xmlns:a16="http://schemas.microsoft.com/office/drawing/2014/main" id="{E3050A11-36C5-B0E0-49B5-A50DAF7C3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06" y="4642385"/>
              <a:ext cx="11601450" cy="1892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AA01076D-91B9-FC4B-66B6-B1946C20F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9" t="22297" r="5655" b="17697"/>
          <a:stretch/>
        </p:blipFill>
        <p:spPr>
          <a:xfrm>
            <a:off x="310367" y="196883"/>
            <a:ext cx="2414461" cy="3991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 CRONOPROGRAMMI/COSTI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5868" y="6610350"/>
            <a:ext cx="1657581" cy="213320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ITER DI PROGETTO </a:t>
            </a:r>
            <a:r>
              <a:rPr lang="it-IT" sz="1400" dirty="0">
                <a:solidFill>
                  <a:schemeClr val="tx1"/>
                </a:solidFill>
              </a:rPr>
              <a:t>- Compilare le </a:t>
            </a:r>
            <a:r>
              <a:rPr lang="it-IT" sz="1400" b="1" dirty="0">
                <a:solidFill>
                  <a:schemeClr val="tx1"/>
                </a:solidFill>
              </a:rPr>
              <a:t>date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b="1" dirty="0">
                <a:solidFill>
                  <a:schemeClr val="tx1"/>
                </a:solidFill>
              </a:rPr>
              <a:t>inizio e fine previste e effettive </a:t>
            </a:r>
            <a:r>
              <a:rPr lang="it-IT" sz="1400" dirty="0">
                <a:solidFill>
                  <a:schemeClr val="tx1"/>
                </a:solidFill>
              </a:rPr>
              <a:t>di ogni fase e inserire i relativi allegati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DC9C3B2-34A8-36CE-C5FC-7B81F3667DD2}"/>
              </a:ext>
            </a:extLst>
          </p:cNvPr>
          <p:cNvSpPr/>
          <p:nvPr/>
        </p:nvSpPr>
        <p:spPr>
          <a:xfrm>
            <a:off x="478194" y="788209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67396F-EDC0-3124-0440-9B80F3D298CA}"/>
              </a:ext>
            </a:extLst>
          </p:cNvPr>
          <p:cNvSpPr/>
          <p:nvPr/>
        </p:nvSpPr>
        <p:spPr>
          <a:xfrm>
            <a:off x="478193" y="1207905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72D77AA-4D6A-6176-BCC7-CF83656DF718}"/>
              </a:ext>
            </a:extLst>
          </p:cNvPr>
          <p:cNvGrpSpPr/>
          <p:nvPr/>
        </p:nvGrpSpPr>
        <p:grpSpPr>
          <a:xfrm>
            <a:off x="271232" y="1493264"/>
            <a:ext cx="11717567" cy="399140"/>
            <a:chOff x="271232" y="1786234"/>
            <a:chExt cx="11717567" cy="399140"/>
          </a:xfrm>
        </p:grpSpPr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7739C8F6-F3CE-DF29-9384-623638178206}"/>
                </a:ext>
              </a:extLst>
            </p:cNvPr>
            <p:cNvSpPr/>
            <p:nvPr/>
          </p:nvSpPr>
          <p:spPr>
            <a:xfrm>
              <a:off x="271232" y="1786234"/>
              <a:ext cx="3404761" cy="39914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FASE 311 – AGGIUDICAZIONE 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479FB09D-D96A-54C1-5873-FA89DBD12A32}"/>
                </a:ext>
              </a:extLst>
            </p:cNvPr>
            <p:cNvSpPr/>
            <p:nvPr/>
          </p:nvSpPr>
          <p:spPr>
            <a:xfrm>
              <a:off x="3707542" y="1786234"/>
              <a:ext cx="8281257" cy="396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t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Determina di aggiudicazione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0B08424F-24B6-58A2-5933-A048C7FA13DC}"/>
              </a:ext>
            </a:extLst>
          </p:cNvPr>
          <p:cNvGrpSpPr/>
          <p:nvPr/>
        </p:nvGrpSpPr>
        <p:grpSpPr>
          <a:xfrm>
            <a:off x="271233" y="1922880"/>
            <a:ext cx="11717566" cy="540000"/>
            <a:chOff x="271233" y="2228686"/>
            <a:chExt cx="11717566" cy="540000"/>
          </a:xfrm>
        </p:grpSpPr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1E0FADB1-9FE8-CCCD-6CF7-CC37AECA57AF}"/>
                </a:ext>
              </a:extLst>
            </p:cNvPr>
            <p:cNvSpPr/>
            <p:nvPr/>
          </p:nvSpPr>
          <p:spPr>
            <a:xfrm>
              <a:off x="271233" y="2231887"/>
              <a:ext cx="3404760" cy="531154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ctr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FASE 312 – STIPULA CONTRATTO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ttangolo con angoli arrotondati 28">
              <a:extLst>
                <a:ext uri="{FF2B5EF4-FFF2-40B4-BE49-F238E27FC236}">
                  <a16:creationId xmlns:a16="http://schemas.microsoft.com/office/drawing/2014/main" id="{0FC35531-B569-5EC6-7F16-7AE3EE33BBD2}"/>
                </a:ext>
              </a:extLst>
            </p:cNvPr>
            <p:cNvSpPr/>
            <p:nvPr/>
          </p:nvSpPr>
          <p:spPr>
            <a:xfrm>
              <a:off x="3726014" y="2228686"/>
              <a:ext cx="8262785" cy="540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ctr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Clausole contrattuali </a:t>
              </a:r>
              <a:r>
                <a:rPr lang="it-IT" sz="1200" dirty="0">
                  <a:solidFill>
                    <a:schemeClr val="tx1"/>
                  </a:solidFill>
                </a:rPr>
                <a:t>contenute nella lettera invito e/o nell’ordinativo MEPA, accettate dal Fornitore</a:t>
              </a:r>
            </a:p>
            <a:p>
              <a:r>
                <a:rPr lang="it-IT" sz="1200" b="1" dirty="0">
                  <a:solidFill>
                    <a:schemeClr val="tx1"/>
                  </a:solidFill>
                </a:rPr>
                <a:t>Contratto di fornitura</a:t>
              </a:r>
              <a:r>
                <a:rPr lang="it-IT" sz="1200" dirty="0">
                  <a:solidFill>
                    <a:schemeClr val="tx1"/>
                  </a:solidFill>
                </a:rPr>
                <a:t>, se stipulato, </a:t>
              </a:r>
              <a:r>
                <a:rPr lang="it-IT" sz="1200" b="1" dirty="0">
                  <a:solidFill>
                    <a:schemeClr val="tx1"/>
                  </a:solidFill>
                </a:rPr>
                <a:t>ovvero atto equivalente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9E18749-8FED-6F42-107D-4E7285EF7BB7}"/>
              </a:ext>
            </a:extLst>
          </p:cNvPr>
          <p:cNvGrpSpPr/>
          <p:nvPr/>
        </p:nvGrpSpPr>
        <p:grpSpPr>
          <a:xfrm>
            <a:off x="271232" y="2493356"/>
            <a:ext cx="11717566" cy="550258"/>
            <a:chOff x="271232" y="2797783"/>
            <a:chExt cx="11717566" cy="550258"/>
          </a:xfrm>
        </p:grpSpPr>
        <p:sp>
          <p:nvSpPr>
            <p:cNvPr id="30" name="Rettangolo con angoli arrotondati 29">
              <a:extLst>
                <a:ext uri="{FF2B5EF4-FFF2-40B4-BE49-F238E27FC236}">
                  <a16:creationId xmlns:a16="http://schemas.microsoft.com/office/drawing/2014/main" id="{0CDEE3DC-B36A-6FAA-BD10-8090D4BC3FFC}"/>
                </a:ext>
              </a:extLst>
            </p:cNvPr>
            <p:cNvSpPr/>
            <p:nvPr/>
          </p:nvSpPr>
          <p:spPr>
            <a:xfrm>
              <a:off x="3726013" y="2808041"/>
              <a:ext cx="8262785" cy="540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t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Planimetria </a:t>
              </a:r>
              <a:r>
                <a:rPr lang="it-IT" sz="1200" dirty="0">
                  <a:solidFill>
                    <a:schemeClr val="tx1"/>
                  </a:solidFill>
                </a:rPr>
                <a:t>riportante il perimetro dell’area delle attrezzature, indirizzo e coordinate </a:t>
              </a:r>
            </a:p>
            <a:p>
              <a:r>
                <a:rPr lang="it-IT" sz="1200" b="1" dirty="0">
                  <a:solidFill>
                    <a:schemeClr val="tx1"/>
                  </a:solidFill>
                </a:rPr>
                <a:t>Relazione </a:t>
              </a:r>
              <a:r>
                <a:rPr lang="it-IT" sz="1200" dirty="0">
                  <a:solidFill>
                    <a:schemeClr val="tx1"/>
                  </a:solidFill>
                </a:rPr>
                <a:t>completa</a:t>
              </a:r>
              <a:r>
                <a:rPr lang="it-IT" sz="1200" b="1" dirty="0">
                  <a:solidFill>
                    <a:schemeClr val="tx1"/>
                  </a:solidFill>
                </a:rPr>
                <a:t> di foto a corredo</a:t>
              </a:r>
            </a:p>
            <a:p>
              <a:endParaRPr lang="it-IT" sz="1200" b="1" dirty="0">
                <a:solidFill>
                  <a:schemeClr val="tx1"/>
                </a:solidFill>
              </a:endParaRPr>
            </a:p>
            <a:p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Rettangolo con angoli arrotondati 30">
              <a:extLst>
                <a:ext uri="{FF2B5EF4-FFF2-40B4-BE49-F238E27FC236}">
                  <a16:creationId xmlns:a16="http://schemas.microsoft.com/office/drawing/2014/main" id="{0E320DDC-1210-DDCA-573E-4880E7D2DAB3}"/>
                </a:ext>
              </a:extLst>
            </p:cNvPr>
            <p:cNvSpPr/>
            <p:nvPr/>
          </p:nvSpPr>
          <p:spPr>
            <a:xfrm>
              <a:off x="271232" y="2797783"/>
              <a:ext cx="3404760" cy="550258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ctr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FASE 313 – ESECUZIONE LAVORI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B6C9A00B-8AF6-AC77-4AD2-FA1ED7D2697D}"/>
              </a:ext>
            </a:extLst>
          </p:cNvPr>
          <p:cNvGrpSpPr/>
          <p:nvPr/>
        </p:nvGrpSpPr>
        <p:grpSpPr>
          <a:xfrm>
            <a:off x="271232" y="3074091"/>
            <a:ext cx="11717566" cy="550258"/>
            <a:chOff x="271232" y="3411451"/>
            <a:chExt cx="11717566" cy="550258"/>
          </a:xfrm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CF15901D-E1F4-C476-2C07-98BBC0C72D9A}"/>
                </a:ext>
              </a:extLst>
            </p:cNvPr>
            <p:cNvSpPr/>
            <p:nvPr/>
          </p:nvSpPr>
          <p:spPr>
            <a:xfrm>
              <a:off x="3726013" y="3421709"/>
              <a:ext cx="8262785" cy="540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t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Certificato di regolare esecuzione e relativa approvazione, Check list ex-post DNSH, Report conclusivo Disabilità, attestazione conclusione intervento (allegato 4)</a:t>
              </a:r>
              <a:r>
                <a:rPr lang="it-IT" sz="1200" dirty="0">
                  <a:solidFill>
                    <a:schemeClr val="tx1"/>
                  </a:solidFill>
                </a:rPr>
                <a:t>, debitamente sottoscritti dal RUP</a:t>
              </a:r>
              <a:endParaRPr lang="it-IT" sz="1200" b="1" dirty="0">
                <a:solidFill>
                  <a:schemeClr val="tx1"/>
                </a:solidFill>
              </a:endParaRPr>
            </a:p>
            <a:p>
              <a:endParaRPr lang="it-IT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AF0CEBEF-B147-13CB-CA8E-234B6EE0717F}"/>
                </a:ext>
              </a:extLst>
            </p:cNvPr>
            <p:cNvSpPr/>
            <p:nvPr/>
          </p:nvSpPr>
          <p:spPr>
            <a:xfrm>
              <a:off x="271232" y="3411451"/>
              <a:ext cx="3404760" cy="550258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ctr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FASE 314 – COLLAUDO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01837475-F41B-29A8-FB28-5022FCB4C0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18" b="31433"/>
          <a:stretch/>
        </p:blipFill>
        <p:spPr>
          <a:xfrm>
            <a:off x="590251" y="3756560"/>
            <a:ext cx="1854692" cy="188268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58A55143-D6AA-C61B-5A7E-A6BE6C8FF092}"/>
              </a:ext>
            </a:extLst>
          </p:cNvPr>
          <p:cNvSpPr/>
          <p:nvPr/>
        </p:nvSpPr>
        <p:spPr>
          <a:xfrm>
            <a:off x="533900" y="4749551"/>
            <a:ext cx="2768594" cy="1430225"/>
          </a:xfrm>
          <a:prstGeom prst="rect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35507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A01076D-91B9-FC4B-66B6-B1946C20F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9" t="22297" r="5655" b="17697"/>
          <a:stretch/>
        </p:blipFill>
        <p:spPr>
          <a:xfrm>
            <a:off x="310367" y="196883"/>
            <a:ext cx="2414461" cy="3991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 CRONOPROGRAMMI/COSTI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PIANO DEI COSTI </a:t>
            </a:r>
            <a:r>
              <a:rPr lang="it-IT" sz="1400" dirty="0">
                <a:solidFill>
                  <a:schemeClr val="tx1"/>
                </a:solidFill>
              </a:rPr>
              <a:t>- Aggiungere l’anno di riferimento e compilare gli importi da realizzare e realizzati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67396F-EDC0-3124-0440-9B80F3D298CA}"/>
              </a:ext>
            </a:extLst>
          </p:cNvPr>
          <p:cNvSpPr/>
          <p:nvPr/>
        </p:nvSpPr>
        <p:spPr>
          <a:xfrm>
            <a:off x="478193" y="1207905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72D77AA-4D6A-6176-BCC7-CF83656DF718}"/>
              </a:ext>
            </a:extLst>
          </p:cNvPr>
          <p:cNvGrpSpPr/>
          <p:nvPr/>
        </p:nvGrpSpPr>
        <p:grpSpPr>
          <a:xfrm>
            <a:off x="295275" y="1493273"/>
            <a:ext cx="11717567" cy="399140"/>
            <a:chOff x="271232" y="1786234"/>
            <a:chExt cx="11717567" cy="399140"/>
          </a:xfrm>
        </p:grpSpPr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7739C8F6-F3CE-DF29-9384-623638178206}"/>
                </a:ext>
              </a:extLst>
            </p:cNvPr>
            <p:cNvSpPr/>
            <p:nvPr/>
          </p:nvSpPr>
          <p:spPr>
            <a:xfrm>
              <a:off x="271232" y="1786234"/>
              <a:ext cx="3404761" cy="39914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Anno di riferimento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479FB09D-D96A-54C1-5873-FA89DBD12A32}"/>
                </a:ext>
              </a:extLst>
            </p:cNvPr>
            <p:cNvSpPr/>
            <p:nvPr/>
          </p:nvSpPr>
          <p:spPr>
            <a:xfrm>
              <a:off x="3707542" y="1786234"/>
              <a:ext cx="8281257" cy="396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t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Nessun documento</a:t>
              </a:r>
            </a:p>
          </p:txBody>
        </p:sp>
      </p:grp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FA8F5461-E8E8-A398-671F-B135C61D4489}"/>
              </a:ext>
            </a:extLst>
          </p:cNvPr>
          <p:cNvGrpSpPr/>
          <p:nvPr/>
        </p:nvGrpSpPr>
        <p:grpSpPr>
          <a:xfrm>
            <a:off x="295275" y="1965796"/>
            <a:ext cx="11717567" cy="399140"/>
            <a:chOff x="271232" y="1786234"/>
            <a:chExt cx="11717567" cy="399140"/>
          </a:xfrm>
        </p:grpSpPr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id="{E1331F55-B19F-2A9B-2F8A-456A27C5F7CA}"/>
                </a:ext>
              </a:extLst>
            </p:cNvPr>
            <p:cNvSpPr/>
            <p:nvPr/>
          </p:nvSpPr>
          <p:spPr>
            <a:xfrm>
              <a:off x="271232" y="1786234"/>
              <a:ext cx="3404761" cy="39914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Importo da realizzare nell’anno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ttangolo con angoli arrotondati 26">
              <a:extLst>
                <a:ext uri="{FF2B5EF4-FFF2-40B4-BE49-F238E27FC236}">
                  <a16:creationId xmlns:a16="http://schemas.microsoft.com/office/drawing/2014/main" id="{172D4C67-D722-FB50-D1CB-9717F90C7756}"/>
                </a:ext>
              </a:extLst>
            </p:cNvPr>
            <p:cNvSpPr/>
            <p:nvPr/>
          </p:nvSpPr>
          <p:spPr>
            <a:xfrm>
              <a:off x="3707542" y="1786234"/>
              <a:ext cx="8281257" cy="396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t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Nessun documento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F922F5E8-647C-4B02-6F42-D320141F41A6}"/>
              </a:ext>
            </a:extLst>
          </p:cNvPr>
          <p:cNvGrpSpPr/>
          <p:nvPr/>
        </p:nvGrpSpPr>
        <p:grpSpPr>
          <a:xfrm>
            <a:off x="295275" y="2438328"/>
            <a:ext cx="11717567" cy="399140"/>
            <a:chOff x="271232" y="1786234"/>
            <a:chExt cx="11717567" cy="399140"/>
          </a:xfrm>
        </p:grpSpPr>
        <p:sp>
          <p:nvSpPr>
            <p:cNvPr id="33" name="Rettangolo con angoli arrotondati 32">
              <a:extLst>
                <a:ext uri="{FF2B5EF4-FFF2-40B4-BE49-F238E27FC236}">
                  <a16:creationId xmlns:a16="http://schemas.microsoft.com/office/drawing/2014/main" id="{96BB5D39-EA43-B693-044D-D239B4D9910B}"/>
                </a:ext>
              </a:extLst>
            </p:cNvPr>
            <p:cNvSpPr/>
            <p:nvPr/>
          </p:nvSpPr>
          <p:spPr>
            <a:xfrm>
              <a:off x="271232" y="1786234"/>
              <a:ext cx="3404761" cy="39914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r>
                <a:rPr lang="it-IT" sz="1200" dirty="0">
                  <a:solidFill>
                    <a:schemeClr val="tx1"/>
                  </a:solidFill>
                </a:rPr>
                <a:t>Importo realizzato nell’anno</a:t>
              </a:r>
            </a:p>
          </p:txBody>
        </p:sp>
        <p:sp>
          <p:nvSpPr>
            <p:cNvPr id="34" name="Rettangolo con angoli arrotondati 33">
              <a:extLst>
                <a:ext uri="{FF2B5EF4-FFF2-40B4-BE49-F238E27FC236}">
                  <a16:creationId xmlns:a16="http://schemas.microsoft.com/office/drawing/2014/main" id="{536320C0-693B-0AD0-C68E-400420AD2CE1}"/>
                </a:ext>
              </a:extLst>
            </p:cNvPr>
            <p:cNvSpPr/>
            <p:nvPr/>
          </p:nvSpPr>
          <p:spPr>
            <a:xfrm>
              <a:off x="3707542" y="1786234"/>
              <a:ext cx="8281257" cy="396000"/>
            </a:xfrm>
            <a:prstGeom prst="roundRect">
              <a:avLst/>
            </a:prstGeom>
            <a:solidFill>
              <a:srgbClr val="DBD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0" bIns="0" rtlCol="0" anchor="t" anchorCtr="0"/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Nessun documento</a:t>
              </a:r>
            </a:p>
          </p:txBody>
        </p:sp>
      </p:grpSp>
      <p:pic>
        <p:nvPicPr>
          <p:cNvPr id="36" name="Immagine 35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5D6D93D8-9F5C-EEC8-BE61-3DA49CE67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7" y="3124395"/>
            <a:ext cx="11607800" cy="26543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585D555F-84FA-57F9-4D3D-AED6CC683064}"/>
              </a:ext>
            </a:extLst>
          </p:cNvPr>
          <p:cNvSpPr/>
          <p:nvPr/>
        </p:nvSpPr>
        <p:spPr>
          <a:xfrm>
            <a:off x="667064" y="4382045"/>
            <a:ext cx="1880827" cy="1268049"/>
          </a:xfrm>
          <a:prstGeom prst="rect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5357A7B1-105D-3CC9-3627-E6013DADEC66}"/>
              </a:ext>
            </a:extLst>
          </p:cNvPr>
          <p:cNvSpPr/>
          <p:nvPr/>
        </p:nvSpPr>
        <p:spPr>
          <a:xfrm>
            <a:off x="5344244" y="4382045"/>
            <a:ext cx="1880827" cy="1268049"/>
          </a:xfrm>
          <a:prstGeom prst="rect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99504942-E923-4102-59CA-58F6C6E6DD25}"/>
              </a:ext>
            </a:extLst>
          </p:cNvPr>
          <p:cNvSpPr/>
          <p:nvPr/>
        </p:nvSpPr>
        <p:spPr>
          <a:xfrm>
            <a:off x="8140597" y="4382044"/>
            <a:ext cx="1880827" cy="1268049"/>
          </a:xfrm>
          <a:prstGeom prst="rect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24E0B08F-B868-FC5D-1BAE-E4292B22CB36}"/>
              </a:ext>
            </a:extLst>
          </p:cNvPr>
          <p:cNvSpPr/>
          <p:nvPr/>
        </p:nvSpPr>
        <p:spPr>
          <a:xfrm>
            <a:off x="478194" y="788209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5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B37B1BA-5ECD-5AD0-85F9-AD7A48E94D01}"/>
              </a:ext>
            </a:extLst>
          </p:cNvPr>
          <p:cNvSpPr/>
          <p:nvPr/>
        </p:nvSpPr>
        <p:spPr>
          <a:xfrm>
            <a:off x="9079069" y="202768"/>
            <a:ext cx="2516161" cy="3810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317500" dist="114300" dir="5400000" algn="ctr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200" b="1" noProof="0" dirty="0">
                <a:solidFill>
                  <a:prstClr val="white"/>
                </a:solidFill>
              </a:rPr>
              <a:t>Caso </a:t>
            </a:r>
            <a:r>
              <a:rPr lang="en-US" sz="1200" b="1" noProof="0" dirty="0" err="1">
                <a:solidFill>
                  <a:prstClr val="white"/>
                </a:solidFill>
              </a:rPr>
              <a:t>applicativo</a:t>
            </a:r>
            <a:r>
              <a:rPr lang="en-US" sz="1200" b="1" noProof="0" dirty="0">
                <a:solidFill>
                  <a:prstClr val="white"/>
                </a:solidFill>
              </a:rPr>
              <a:t> in ReGis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EA48689A-02F3-71CD-2249-37DDCDA2DF44}"/>
              </a:ext>
            </a:extLst>
          </p:cNvPr>
          <p:cNvSpPr/>
          <p:nvPr/>
        </p:nvSpPr>
        <p:spPr>
          <a:xfrm>
            <a:off x="11691892" y="222127"/>
            <a:ext cx="390617" cy="342335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36875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5147F938-E33F-4E30-5204-B924B01D9C9E}"/>
              </a:ext>
            </a:extLst>
          </p:cNvPr>
          <p:cNvSpPr/>
          <p:nvPr/>
        </p:nvSpPr>
        <p:spPr>
          <a:xfrm>
            <a:off x="478193" y="1882610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A01076D-91B9-FC4B-66B6-B1946C20F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9" t="22297" r="5655" b="17697"/>
          <a:stretch/>
        </p:blipFill>
        <p:spPr>
          <a:xfrm>
            <a:off x="310367" y="196883"/>
            <a:ext cx="2414461" cy="3991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 CRONOPROGRAMMI/COSTI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QUADRO ECONOMICO </a:t>
            </a:r>
            <a:r>
              <a:rPr lang="it-IT" sz="1400" dirty="0">
                <a:solidFill>
                  <a:schemeClr val="tx1"/>
                </a:solidFill>
              </a:rPr>
              <a:t>– Aggiungere le tipologie voce di spesa e gli importi del QE </a:t>
            </a:r>
            <a:r>
              <a:rPr lang="it-IT" sz="1400" b="1" dirty="0">
                <a:solidFill>
                  <a:schemeClr val="tx1"/>
                </a:solidFill>
              </a:rPr>
              <a:t>post affidamenti 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739C8F6-F3CE-DF29-9384-623638178206}"/>
              </a:ext>
            </a:extLst>
          </p:cNvPr>
          <p:cNvSpPr/>
          <p:nvPr/>
        </p:nvSpPr>
        <p:spPr>
          <a:xfrm>
            <a:off x="1446025" y="-2119933"/>
            <a:ext cx="3404761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101 – BENI OGGETTO DELL’ACQUISTO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479FB09D-D96A-54C1-5873-FA89DBD12A32}"/>
              </a:ext>
            </a:extLst>
          </p:cNvPr>
          <p:cNvSpPr/>
          <p:nvPr/>
        </p:nvSpPr>
        <p:spPr>
          <a:xfrm>
            <a:off x="4994546" y="-2119933"/>
            <a:ext cx="8169046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Nessun documento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E1331F55-B19F-2A9B-2F8A-456A27C5F7CA}"/>
              </a:ext>
            </a:extLst>
          </p:cNvPr>
          <p:cNvSpPr/>
          <p:nvPr/>
        </p:nvSpPr>
        <p:spPr>
          <a:xfrm>
            <a:off x="1470068" y="-1647401"/>
            <a:ext cx="3404761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103 - IVA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A5A1953-8520-E0A0-27EA-A2D09FFD7B4D}"/>
              </a:ext>
            </a:extLst>
          </p:cNvPr>
          <p:cNvSpPr/>
          <p:nvPr/>
        </p:nvSpPr>
        <p:spPr>
          <a:xfrm>
            <a:off x="5455868" y="4611732"/>
            <a:ext cx="4345080" cy="1460596"/>
          </a:xfrm>
          <a:prstGeom prst="rect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29B5E17C-74C3-3E68-786E-AA5AEE57EB04}"/>
              </a:ext>
            </a:extLst>
          </p:cNvPr>
          <p:cNvSpPr/>
          <p:nvPr/>
        </p:nvSpPr>
        <p:spPr>
          <a:xfrm>
            <a:off x="4994546" y="-1647401"/>
            <a:ext cx="8169046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Eventuale dichiarazione IVA agevolata 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B27CE11A-CA04-BE50-3F02-3C16868777B7}"/>
              </a:ext>
            </a:extLst>
          </p:cNvPr>
          <p:cNvSpPr/>
          <p:nvPr/>
        </p:nvSpPr>
        <p:spPr>
          <a:xfrm>
            <a:off x="1456340" y="-1192627"/>
            <a:ext cx="3404761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100 - ALTRO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5EA17BAA-61EC-9A6F-F0E6-660B23A0DF8A}"/>
              </a:ext>
            </a:extLst>
          </p:cNvPr>
          <p:cNvSpPr/>
          <p:nvPr/>
        </p:nvSpPr>
        <p:spPr>
          <a:xfrm>
            <a:off x="558800" y="1319687"/>
            <a:ext cx="1135295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NOTA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BD3130E4-212E-01AF-E640-B7838D0D9447}"/>
              </a:ext>
            </a:extLst>
          </p:cNvPr>
          <p:cNvSpPr/>
          <p:nvPr/>
        </p:nvSpPr>
        <p:spPr>
          <a:xfrm>
            <a:off x="478194" y="788209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6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9" name="Immagine 18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F5D070C6-2F12-6F1D-8631-FB14755D50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0"/>
          <a:stretch/>
        </p:blipFill>
        <p:spPr>
          <a:xfrm>
            <a:off x="344517" y="4175340"/>
            <a:ext cx="11512550" cy="212251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B4DA43E-08B0-CD9B-88E9-372ED8AA97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6481" b="85989"/>
          <a:stretch/>
        </p:blipFill>
        <p:spPr>
          <a:xfrm>
            <a:off x="277187" y="3678683"/>
            <a:ext cx="2046913" cy="4607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0C634B2D-A599-C2A4-2B62-5DBEA80F5B98}"/>
              </a:ext>
            </a:extLst>
          </p:cNvPr>
          <p:cNvSpPr/>
          <p:nvPr/>
        </p:nvSpPr>
        <p:spPr>
          <a:xfrm>
            <a:off x="292100" y="2167969"/>
            <a:ext cx="3394208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101 – BENI OGGETTO DELL’ACQUISTO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37BF6602-CF00-9510-365B-94D33E0B208F}"/>
              </a:ext>
            </a:extLst>
          </p:cNvPr>
          <p:cNvSpPr/>
          <p:nvPr/>
        </p:nvSpPr>
        <p:spPr>
          <a:xfrm>
            <a:off x="3819753" y="2167969"/>
            <a:ext cx="8169046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Nessun documento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717BC4D4-E3CE-96EF-20BB-02795221DA19}"/>
              </a:ext>
            </a:extLst>
          </p:cNvPr>
          <p:cNvSpPr/>
          <p:nvPr/>
        </p:nvSpPr>
        <p:spPr>
          <a:xfrm>
            <a:off x="295275" y="2640501"/>
            <a:ext cx="3404761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103 - IVA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E7C92E8C-6799-FE69-B882-EBD4639C5D22}"/>
              </a:ext>
            </a:extLst>
          </p:cNvPr>
          <p:cNvSpPr/>
          <p:nvPr/>
        </p:nvSpPr>
        <p:spPr>
          <a:xfrm>
            <a:off x="3819753" y="2640501"/>
            <a:ext cx="8169046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Eventuale dichiarazione IVA agevolata </a:t>
            </a: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C1E269C6-40AF-AD16-8979-6FFD242886DF}"/>
              </a:ext>
            </a:extLst>
          </p:cNvPr>
          <p:cNvSpPr/>
          <p:nvPr/>
        </p:nvSpPr>
        <p:spPr>
          <a:xfrm>
            <a:off x="281547" y="3095275"/>
            <a:ext cx="3404761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100 - ALTRO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0145453F-3A4F-80A0-7069-EB7CCA105DDC}"/>
              </a:ext>
            </a:extLst>
          </p:cNvPr>
          <p:cNvSpPr/>
          <p:nvPr/>
        </p:nvSpPr>
        <p:spPr>
          <a:xfrm>
            <a:off x="9079069" y="202768"/>
            <a:ext cx="2516161" cy="3810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317500" dist="114300" dir="5400000" algn="ctr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200" b="1" noProof="0" dirty="0">
                <a:solidFill>
                  <a:prstClr val="white"/>
                </a:solidFill>
              </a:rPr>
              <a:t>Caso </a:t>
            </a:r>
            <a:r>
              <a:rPr lang="en-US" sz="1200" b="1" noProof="0" dirty="0" err="1">
                <a:solidFill>
                  <a:prstClr val="white"/>
                </a:solidFill>
              </a:rPr>
              <a:t>applicativo</a:t>
            </a:r>
            <a:r>
              <a:rPr lang="en-US" sz="1200" b="1" noProof="0" dirty="0">
                <a:solidFill>
                  <a:prstClr val="white"/>
                </a:solidFill>
              </a:rPr>
              <a:t> in ReGis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7512107E-9385-7DC9-5FEA-3A2F1C3073E0}"/>
              </a:ext>
            </a:extLst>
          </p:cNvPr>
          <p:cNvSpPr/>
          <p:nvPr/>
        </p:nvSpPr>
        <p:spPr>
          <a:xfrm>
            <a:off x="11691892" y="222127"/>
            <a:ext cx="390617" cy="342335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5A0DC21-84C7-8A91-D725-A96278FDF16F}"/>
              </a:ext>
            </a:extLst>
          </p:cNvPr>
          <p:cNvSpPr/>
          <p:nvPr/>
        </p:nvSpPr>
        <p:spPr>
          <a:xfrm>
            <a:off x="396472" y="4598441"/>
            <a:ext cx="2186930" cy="1268049"/>
          </a:xfrm>
          <a:prstGeom prst="rect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85110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5C8B9318-9565-A9A5-F869-6190A8818455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QUADRO ECONOMICO </a:t>
            </a:r>
            <a:r>
              <a:rPr lang="it-IT" sz="1400" dirty="0">
                <a:solidFill>
                  <a:schemeClr val="tx1"/>
                </a:solidFill>
              </a:rPr>
              <a:t>– Aggiungere le tipologie voce di spesa e gli importi del QE </a:t>
            </a:r>
            <a:r>
              <a:rPr lang="it-IT" sz="1400" b="1" dirty="0">
                <a:solidFill>
                  <a:schemeClr val="tx1"/>
                </a:solidFill>
              </a:rPr>
              <a:t>post affidamenti </a:t>
            </a: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A01076D-91B9-FC4B-66B6-B1946C20F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9" t="22297" r="5655" b="17697"/>
          <a:stretch/>
        </p:blipFill>
        <p:spPr>
          <a:xfrm>
            <a:off x="310367" y="196883"/>
            <a:ext cx="2414461" cy="3991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 CRONOPROGRAMMI/COSTI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67396F-EDC0-3124-0440-9B80F3D298CA}"/>
              </a:ext>
            </a:extLst>
          </p:cNvPr>
          <p:cNvSpPr/>
          <p:nvPr/>
        </p:nvSpPr>
        <p:spPr>
          <a:xfrm>
            <a:off x="478193" y="1882610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739C8F6-F3CE-DF29-9384-623638178206}"/>
              </a:ext>
            </a:extLst>
          </p:cNvPr>
          <p:cNvSpPr/>
          <p:nvPr/>
        </p:nvSpPr>
        <p:spPr>
          <a:xfrm>
            <a:off x="295275" y="2167969"/>
            <a:ext cx="3380718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205 – SERVIZI ESTERNI (COMPRESI LAVORI)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479FB09D-D96A-54C1-5873-FA89DBD12A32}"/>
              </a:ext>
            </a:extLst>
          </p:cNvPr>
          <p:cNvSpPr/>
          <p:nvPr/>
        </p:nvSpPr>
        <p:spPr>
          <a:xfrm>
            <a:off x="3819753" y="2167969"/>
            <a:ext cx="8169046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Nessun documento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E1331F55-B19F-2A9B-2F8A-456A27C5F7CA}"/>
              </a:ext>
            </a:extLst>
          </p:cNvPr>
          <p:cNvSpPr/>
          <p:nvPr/>
        </p:nvSpPr>
        <p:spPr>
          <a:xfrm>
            <a:off x="295275" y="2640501"/>
            <a:ext cx="3404761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212 - IVA</a:t>
            </a:r>
            <a:endParaRPr lang="it-IT" sz="1200" b="1" dirty="0">
              <a:solidFill>
                <a:schemeClr val="tx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82934E5-9B8F-E2B1-5871-67477AB933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481" b="85989"/>
          <a:stretch/>
        </p:blipFill>
        <p:spPr>
          <a:xfrm>
            <a:off x="277187" y="3678683"/>
            <a:ext cx="2046913" cy="4607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29B5E17C-74C3-3E68-786E-AA5AEE57EB04}"/>
              </a:ext>
            </a:extLst>
          </p:cNvPr>
          <p:cNvSpPr/>
          <p:nvPr/>
        </p:nvSpPr>
        <p:spPr>
          <a:xfrm>
            <a:off x="3819753" y="2640501"/>
            <a:ext cx="8169046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Eventuale dichiarazione IVA agevolata 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B27CE11A-CA04-BE50-3F02-3C16868777B7}"/>
              </a:ext>
            </a:extLst>
          </p:cNvPr>
          <p:cNvSpPr/>
          <p:nvPr/>
        </p:nvSpPr>
        <p:spPr>
          <a:xfrm>
            <a:off x="305591" y="3095275"/>
            <a:ext cx="3380718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200 - ALTRO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1324833-AC2C-F5FD-AB04-8E8FD2C5553A}"/>
              </a:ext>
            </a:extLst>
          </p:cNvPr>
          <p:cNvSpPr/>
          <p:nvPr/>
        </p:nvSpPr>
        <p:spPr>
          <a:xfrm>
            <a:off x="558800" y="1319687"/>
            <a:ext cx="1135295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NOTA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6E31666A-B3F1-1914-91C8-324B35E22C25}"/>
              </a:ext>
            </a:extLst>
          </p:cNvPr>
          <p:cNvSpPr/>
          <p:nvPr/>
        </p:nvSpPr>
        <p:spPr>
          <a:xfrm>
            <a:off x="478194" y="788209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6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7" name="Immagine 16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24013801-4FE5-937A-A8AC-76A9612D64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2" r="1336"/>
          <a:stretch/>
        </p:blipFill>
        <p:spPr>
          <a:xfrm>
            <a:off x="424579" y="4139055"/>
            <a:ext cx="11446492" cy="1717504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61277D2-48F4-6DBA-A6D0-D283216338AA}"/>
              </a:ext>
            </a:extLst>
          </p:cNvPr>
          <p:cNvSpPr/>
          <p:nvPr/>
        </p:nvSpPr>
        <p:spPr>
          <a:xfrm>
            <a:off x="504464" y="4597332"/>
            <a:ext cx="2373338" cy="749414"/>
          </a:xfrm>
          <a:prstGeom prst="rect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18808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7C2DFB76-3AEA-88E0-F7A1-347BD7D6FC8F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QUADRO ECONOMICO </a:t>
            </a:r>
            <a:r>
              <a:rPr lang="it-IT" sz="1400" dirty="0">
                <a:solidFill>
                  <a:schemeClr val="tx1"/>
                </a:solidFill>
              </a:rPr>
              <a:t>– Aggiungere le tipologie voce di spesa e gli importi del QE </a:t>
            </a:r>
            <a:r>
              <a:rPr lang="it-IT" sz="1400" b="1" dirty="0">
                <a:solidFill>
                  <a:schemeClr val="tx1"/>
                </a:solidFill>
              </a:rPr>
              <a:t>post affidamenti </a:t>
            </a: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A01076D-91B9-FC4B-66B6-B1946C20F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9" t="22297" r="5655" b="17697"/>
          <a:stretch/>
        </p:blipFill>
        <p:spPr>
          <a:xfrm>
            <a:off x="310367" y="196883"/>
            <a:ext cx="2414461" cy="3991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 CRONOPROGRAMMI/COSTI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67396F-EDC0-3124-0440-9B80F3D298CA}"/>
              </a:ext>
            </a:extLst>
          </p:cNvPr>
          <p:cNvSpPr/>
          <p:nvPr/>
        </p:nvSpPr>
        <p:spPr>
          <a:xfrm>
            <a:off x="478193" y="1882610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739C8F6-F3CE-DF29-9384-623638178206}"/>
              </a:ext>
            </a:extLst>
          </p:cNvPr>
          <p:cNvSpPr/>
          <p:nvPr/>
        </p:nvSpPr>
        <p:spPr>
          <a:xfrm>
            <a:off x="271232" y="2167969"/>
            <a:ext cx="3404761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303 –LAVORI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479FB09D-D96A-54C1-5873-FA89DBD12A32}"/>
              </a:ext>
            </a:extLst>
          </p:cNvPr>
          <p:cNvSpPr/>
          <p:nvPr/>
        </p:nvSpPr>
        <p:spPr>
          <a:xfrm>
            <a:off x="3819753" y="2167969"/>
            <a:ext cx="8169046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Nessun documento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E1331F55-B19F-2A9B-2F8A-456A27C5F7CA}"/>
              </a:ext>
            </a:extLst>
          </p:cNvPr>
          <p:cNvSpPr/>
          <p:nvPr/>
        </p:nvSpPr>
        <p:spPr>
          <a:xfrm>
            <a:off x="295275" y="2640501"/>
            <a:ext cx="3404761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308 - IVA SU LAVORI E ONERI DI SICUREZZA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29B5E17C-74C3-3E68-786E-AA5AEE57EB04}"/>
              </a:ext>
            </a:extLst>
          </p:cNvPr>
          <p:cNvSpPr/>
          <p:nvPr/>
        </p:nvSpPr>
        <p:spPr>
          <a:xfrm>
            <a:off x="3819753" y="2640501"/>
            <a:ext cx="8169046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Eventuale dichiarazione IVA agevolata 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B27CE11A-CA04-BE50-3F02-3C16868777B7}"/>
              </a:ext>
            </a:extLst>
          </p:cNvPr>
          <p:cNvSpPr/>
          <p:nvPr/>
        </p:nvSpPr>
        <p:spPr>
          <a:xfrm>
            <a:off x="281547" y="3095275"/>
            <a:ext cx="3404761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300 - ALTRO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1324833-AC2C-F5FD-AB04-8E8FD2C5553A}"/>
              </a:ext>
            </a:extLst>
          </p:cNvPr>
          <p:cNvSpPr/>
          <p:nvPr/>
        </p:nvSpPr>
        <p:spPr>
          <a:xfrm>
            <a:off x="558800" y="1319687"/>
            <a:ext cx="1135295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NOTA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9" name="Immagine 18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5D75D337-8405-1CE3-7329-E1018484EF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4"/>
          <a:stretch/>
        </p:blipFill>
        <p:spPr>
          <a:xfrm>
            <a:off x="354469" y="4176697"/>
            <a:ext cx="11531600" cy="209778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82B54C8-2E75-E89F-E9B4-AAF5E84D7D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6481" b="85989"/>
          <a:stretch/>
        </p:blipFill>
        <p:spPr>
          <a:xfrm>
            <a:off x="277187" y="3678683"/>
            <a:ext cx="2046913" cy="4607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0B1AED89-99BA-FB3A-9ECC-FABA4E422895}"/>
              </a:ext>
            </a:extLst>
          </p:cNvPr>
          <p:cNvSpPr/>
          <p:nvPr/>
        </p:nvSpPr>
        <p:spPr>
          <a:xfrm>
            <a:off x="478194" y="788209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6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9410FA8-E4F0-25E7-D9DE-6F5F64C3634C}"/>
              </a:ext>
            </a:extLst>
          </p:cNvPr>
          <p:cNvSpPr/>
          <p:nvPr/>
        </p:nvSpPr>
        <p:spPr>
          <a:xfrm>
            <a:off x="396472" y="4598441"/>
            <a:ext cx="2328356" cy="1268049"/>
          </a:xfrm>
          <a:prstGeom prst="rect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56744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grpSp>
        <p:nvGrpSpPr>
          <p:cNvPr id="52" name="Gruppo 51">
            <a:extLst>
              <a:ext uri="{FF2B5EF4-FFF2-40B4-BE49-F238E27FC236}">
                <a16:creationId xmlns:a16="http://schemas.microsoft.com/office/drawing/2014/main" id="{3A915BEB-7888-9991-2D3D-96B89E5C2DC9}"/>
              </a:ext>
            </a:extLst>
          </p:cNvPr>
          <p:cNvGrpSpPr/>
          <p:nvPr/>
        </p:nvGrpSpPr>
        <p:grpSpPr>
          <a:xfrm>
            <a:off x="334433" y="2011021"/>
            <a:ext cx="11521249" cy="728921"/>
            <a:chOff x="334433" y="1124332"/>
            <a:chExt cx="11521249" cy="728921"/>
          </a:xfrm>
        </p:grpSpPr>
        <p:pic>
          <p:nvPicPr>
            <p:cNvPr id="50" name="Immagine 49" descr="Immagine che contiene testo, schermata, Carattere&#10;&#10;Descrizione generata automaticamente">
              <a:extLst>
                <a:ext uri="{FF2B5EF4-FFF2-40B4-BE49-F238E27FC236}">
                  <a16:creationId xmlns:a16="http://schemas.microsoft.com/office/drawing/2014/main" id="{B5CFF402-7E02-BCBE-FC23-4B5F9B931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162"/>
            <a:stretch/>
          </p:blipFill>
          <p:spPr>
            <a:xfrm>
              <a:off x="334433" y="1326781"/>
              <a:ext cx="11519365" cy="526472"/>
            </a:xfrm>
            <a:prstGeom prst="rect">
              <a:avLst/>
            </a:prstGeom>
          </p:spPr>
        </p:pic>
        <p:pic>
          <p:nvPicPr>
            <p:cNvPr id="51" name="Immagine 50" descr="Immagine che contiene testo, schermata, Carattere&#10;&#10;Descrizione generata automaticamente">
              <a:extLst>
                <a:ext uri="{FF2B5EF4-FFF2-40B4-BE49-F238E27FC236}">
                  <a16:creationId xmlns:a16="http://schemas.microsoft.com/office/drawing/2014/main" id="{1C0C604D-1DA6-DFAA-AA37-012CD85A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55" b="91307"/>
            <a:stretch/>
          </p:blipFill>
          <p:spPr>
            <a:xfrm>
              <a:off x="336317" y="1124332"/>
              <a:ext cx="11519365" cy="206268"/>
            </a:xfrm>
            <a:prstGeom prst="rect">
              <a:avLst/>
            </a:prstGeom>
          </p:spPr>
        </p:pic>
      </p:grpSp>
      <p:cxnSp>
        <p:nvCxnSpPr>
          <p:cNvPr id="53" name="Straight Connector 4">
            <a:extLst>
              <a:ext uri="{FF2B5EF4-FFF2-40B4-BE49-F238E27FC236}">
                <a16:creationId xmlns:a16="http://schemas.microsoft.com/office/drawing/2014/main" id="{39667C4F-6216-50BB-A774-0F76D53AE796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olo 3">
            <a:extLst>
              <a:ext uri="{FF2B5EF4-FFF2-40B4-BE49-F238E27FC236}">
                <a16:creationId xmlns:a16="http://schemas.microsoft.com/office/drawing/2014/main" id="{15F9AF2E-69F0-468A-142E-77191D0B8A91}"/>
              </a:ext>
            </a:extLst>
          </p:cNvPr>
          <p:cNvSpPr txBox="1">
            <a:spLocks/>
          </p:cNvSpPr>
          <p:nvPr/>
        </p:nvSpPr>
        <p:spPr>
          <a:xfrm>
            <a:off x="434110" y="199880"/>
            <a:ext cx="8644960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L’AMBIENTE REGIS</a:t>
            </a: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7C0A6B62-2556-37EC-6689-7FCB78C909F2}"/>
              </a:ext>
            </a:extLst>
          </p:cNvPr>
          <p:cNvSpPr/>
          <p:nvPr/>
        </p:nvSpPr>
        <p:spPr>
          <a:xfrm>
            <a:off x="2160365" y="2652442"/>
            <a:ext cx="513923" cy="513923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E47B80B3-9137-9D02-E4F0-8F75FED60A1D}"/>
              </a:ext>
            </a:extLst>
          </p:cNvPr>
          <p:cNvSpPr/>
          <p:nvPr/>
        </p:nvSpPr>
        <p:spPr>
          <a:xfrm>
            <a:off x="9620106" y="2652442"/>
            <a:ext cx="513923" cy="513923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62" name="Titolo 3">
            <a:extLst>
              <a:ext uri="{FF2B5EF4-FFF2-40B4-BE49-F238E27FC236}">
                <a16:creationId xmlns:a16="http://schemas.microsoft.com/office/drawing/2014/main" id="{5BA8F594-7242-E907-4373-2EBEC3940DE3}"/>
              </a:ext>
            </a:extLst>
          </p:cNvPr>
          <p:cNvSpPr txBox="1">
            <a:spLocks/>
          </p:cNvSpPr>
          <p:nvPr/>
        </p:nvSpPr>
        <p:spPr>
          <a:xfrm>
            <a:off x="334433" y="1023546"/>
            <a:ext cx="8644960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FASE 3 – Procedura di aggiudicazione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AD567BE-757A-BE1B-4A3A-3DDD886AD3AC}"/>
              </a:ext>
            </a:extLst>
          </p:cNvPr>
          <p:cNvSpPr/>
          <p:nvPr/>
        </p:nvSpPr>
        <p:spPr>
          <a:xfrm>
            <a:off x="6021945" y="2652442"/>
            <a:ext cx="513923" cy="513923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D6A2B714-FF8F-7CFE-697B-1A7B8C66A113}"/>
              </a:ext>
            </a:extLst>
          </p:cNvPr>
          <p:cNvSpPr/>
          <p:nvPr/>
        </p:nvSpPr>
        <p:spPr>
          <a:xfrm>
            <a:off x="10891528" y="2652442"/>
            <a:ext cx="513923" cy="51392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83DD9743-4478-15F7-F3F6-877F25DC3B4A}"/>
              </a:ext>
            </a:extLst>
          </p:cNvPr>
          <p:cNvGrpSpPr/>
          <p:nvPr/>
        </p:nvGrpSpPr>
        <p:grpSpPr>
          <a:xfrm>
            <a:off x="9943742" y="3269308"/>
            <a:ext cx="2160000" cy="2643942"/>
            <a:chOff x="3549942" y="3366166"/>
            <a:chExt cx="2160000" cy="2643942"/>
          </a:xfrm>
        </p:grpSpPr>
        <p:sp>
          <p:nvSpPr>
            <p:cNvPr id="17" name="Rectangle: Rounded Corners 6">
              <a:extLst>
                <a:ext uri="{FF2B5EF4-FFF2-40B4-BE49-F238E27FC236}">
                  <a16:creationId xmlns:a16="http://schemas.microsoft.com/office/drawing/2014/main" id="{BFC75648-924E-88B8-9916-15FCB9814AF3}"/>
                </a:ext>
              </a:extLst>
            </p:cNvPr>
            <p:cNvSpPr/>
            <p:nvPr/>
          </p:nvSpPr>
          <p:spPr>
            <a:xfrm>
              <a:off x="3549942" y="3366166"/>
              <a:ext cx="2160000" cy="6205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prstClr val="white"/>
                  </a:solidFill>
                </a:rPr>
                <a:t>PROCEDURA AGGIUDICAZIONE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8E7EF4C6-144B-F0DD-25E1-8973B08C8438}"/>
                </a:ext>
              </a:extLst>
            </p:cNvPr>
            <p:cNvSpPr/>
            <p:nvPr/>
          </p:nvSpPr>
          <p:spPr>
            <a:xfrm>
              <a:off x="3549942" y="4151594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Lista dei CIG Associati al CUP </a:t>
              </a:r>
            </a:p>
          </p:txBody>
        </p:sp>
        <p:sp>
          <p:nvSpPr>
            <p:cNvPr id="19" name="Rettangolo con angoli arrotondati 18">
              <a:extLst>
                <a:ext uri="{FF2B5EF4-FFF2-40B4-BE49-F238E27FC236}">
                  <a16:creationId xmlns:a16="http://schemas.microsoft.com/office/drawing/2014/main" id="{ADEDFEB7-1ED5-471F-E1CE-7B4027819EBD}"/>
                </a:ext>
              </a:extLst>
            </p:cNvPr>
            <p:cNvSpPr/>
            <p:nvPr/>
          </p:nvSpPr>
          <p:spPr>
            <a:xfrm>
              <a:off x="3549942" y="4795682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Procedura di Aggiudicazione</a:t>
              </a:r>
            </a:p>
          </p:txBody>
        </p:sp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59F5E274-32FA-FDDA-2FB7-DE69DACBF02E}"/>
                </a:ext>
              </a:extLst>
            </p:cNvPr>
            <p:cNvSpPr/>
            <p:nvPr/>
          </p:nvSpPr>
          <p:spPr>
            <a:xfrm>
              <a:off x="3549942" y="5445254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Soggetti gara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25537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6E4C944F-5C89-7B8B-D05B-644685C6C3FF}"/>
              </a:ext>
            </a:extLst>
          </p:cNvPr>
          <p:cNvSpPr/>
          <p:nvPr/>
        </p:nvSpPr>
        <p:spPr>
          <a:xfrm>
            <a:off x="334433" y="1331406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NO SMART CIG (NON RENDICONTABILE) DA SOSTITUIRE CON CIG ORDINARIO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3AE91F4-7F18-862E-ADC3-0859E473B4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" t="24132" r="4420" b="10743"/>
          <a:stretch/>
        </p:blipFill>
        <p:spPr>
          <a:xfrm>
            <a:off x="334433" y="208113"/>
            <a:ext cx="2414461" cy="3669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 PROCEDURA AGGIUDICAZIONE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LISTA DEI CIG ASSOCIATI AL CUP </a:t>
            </a:r>
            <a:r>
              <a:rPr lang="it-IT" sz="1400" dirty="0">
                <a:solidFill>
                  <a:schemeClr val="tx1"/>
                </a:solidFill>
              </a:rPr>
              <a:t>– verificare il CIG associato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DC9C3B2-34A8-36CE-C5FC-7B81F3667DD2}"/>
              </a:ext>
            </a:extLst>
          </p:cNvPr>
          <p:cNvSpPr/>
          <p:nvPr/>
        </p:nvSpPr>
        <p:spPr>
          <a:xfrm>
            <a:off x="565150" y="788209"/>
            <a:ext cx="1135295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7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67396F-EDC0-3124-0440-9B80F3D298CA}"/>
              </a:ext>
            </a:extLst>
          </p:cNvPr>
          <p:cNvSpPr/>
          <p:nvPr/>
        </p:nvSpPr>
        <p:spPr>
          <a:xfrm>
            <a:off x="478193" y="1882610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479FB09D-D96A-54C1-5873-FA89DBD12A32}"/>
              </a:ext>
            </a:extLst>
          </p:cNvPr>
          <p:cNvSpPr/>
          <p:nvPr/>
        </p:nvSpPr>
        <p:spPr>
          <a:xfrm>
            <a:off x="334433" y="2167969"/>
            <a:ext cx="11654366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Nessun documento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8E27FB70-47A9-C68D-6C16-06E330046E03}"/>
              </a:ext>
            </a:extLst>
          </p:cNvPr>
          <p:cNvSpPr/>
          <p:nvPr/>
        </p:nvSpPr>
        <p:spPr>
          <a:xfrm>
            <a:off x="558800" y="1319687"/>
            <a:ext cx="1135295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NOTA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2" name="Immagine 21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D310F6B8-B7BD-8291-AC04-741EE9C0C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8" y="3233468"/>
            <a:ext cx="11582400" cy="23114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5FC746-E186-331B-F949-56BFA53A3022}"/>
              </a:ext>
            </a:extLst>
          </p:cNvPr>
          <p:cNvSpPr/>
          <p:nvPr/>
        </p:nvSpPr>
        <p:spPr>
          <a:xfrm>
            <a:off x="9079069" y="202768"/>
            <a:ext cx="2516161" cy="3810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317500" dist="114300" dir="5400000" algn="ctr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200" b="1" noProof="0" dirty="0">
                <a:solidFill>
                  <a:prstClr val="white"/>
                </a:solidFill>
              </a:rPr>
              <a:t>Caso </a:t>
            </a:r>
            <a:r>
              <a:rPr lang="en-US" sz="1200" b="1" noProof="0" dirty="0" err="1">
                <a:solidFill>
                  <a:prstClr val="white"/>
                </a:solidFill>
              </a:rPr>
              <a:t>applicativo</a:t>
            </a:r>
            <a:r>
              <a:rPr lang="en-US" sz="1200" b="1" noProof="0" dirty="0">
                <a:solidFill>
                  <a:prstClr val="white"/>
                </a:solidFill>
              </a:rPr>
              <a:t> in ReGis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AA8EA99D-3AD8-D0E0-4F76-A6047B5980BE}"/>
              </a:ext>
            </a:extLst>
          </p:cNvPr>
          <p:cNvSpPr/>
          <p:nvPr/>
        </p:nvSpPr>
        <p:spPr>
          <a:xfrm>
            <a:off x="11691892" y="222127"/>
            <a:ext cx="390617" cy="342335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78316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 descr="Immagine che contiene testo, Carattere, linea, numero&#10;&#10;Descrizione generata automaticamente">
            <a:extLst>
              <a:ext uri="{FF2B5EF4-FFF2-40B4-BE49-F238E27FC236}">
                <a16:creationId xmlns:a16="http://schemas.microsoft.com/office/drawing/2014/main" id="{9A4D83CF-C53C-BF6D-5C61-07F4EA46E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9" y="3426667"/>
            <a:ext cx="11658600" cy="22923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6E4C944F-5C89-7B8B-D05B-644685C6C3FF}"/>
              </a:ext>
            </a:extLst>
          </p:cNvPr>
          <p:cNvSpPr/>
          <p:nvPr/>
        </p:nvSpPr>
        <p:spPr>
          <a:xfrm>
            <a:off x="334433" y="1331406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NO SMART CIG (NON RENDICONTABILE) DA SOSTITUIRE CON CIG ORDINARIO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3AE91F4-7F18-862E-ADC3-0859E473B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6" t="24132" r="4420" b="10743"/>
          <a:stretch/>
        </p:blipFill>
        <p:spPr>
          <a:xfrm>
            <a:off x="334433" y="208113"/>
            <a:ext cx="2414461" cy="3669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 PROCEDURA AGGIUDICAZIONE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PROCEDURA DI AGGIUDICAZIONE </a:t>
            </a:r>
            <a:r>
              <a:rPr lang="it-IT" sz="1400" dirty="0">
                <a:solidFill>
                  <a:schemeClr val="tx1"/>
                </a:solidFill>
              </a:rPr>
              <a:t>– richiamare dall’azione 6 o aggiungere il CIG associato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DC9C3B2-34A8-36CE-C5FC-7B81F3667DD2}"/>
              </a:ext>
            </a:extLst>
          </p:cNvPr>
          <p:cNvSpPr/>
          <p:nvPr/>
        </p:nvSpPr>
        <p:spPr>
          <a:xfrm>
            <a:off x="565150" y="788209"/>
            <a:ext cx="1135295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8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67396F-EDC0-3124-0440-9B80F3D298CA}"/>
              </a:ext>
            </a:extLst>
          </p:cNvPr>
          <p:cNvSpPr/>
          <p:nvPr/>
        </p:nvSpPr>
        <p:spPr>
          <a:xfrm>
            <a:off x="478193" y="1714970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479FB09D-D96A-54C1-5873-FA89DBD12A32}"/>
              </a:ext>
            </a:extLst>
          </p:cNvPr>
          <p:cNvSpPr/>
          <p:nvPr/>
        </p:nvSpPr>
        <p:spPr>
          <a:xfrm>
            <a:off x="334433" y="2000329"/>
            <a:ext cx="11654366" cy="1276894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it-IT" sz="1200" b="1" dirty="0">
                <a:solidFill>
                  <a:schemeClr val="tx1"/>
                </a:solidFill>
              </a:rPr>
              <a:t>Attestazione di gara firmata digitalmente </a:t>
            </a:r>
            <a:r>
              <a:rPr lang="it-IT" sz="1200" dirty="0">
                <a:solidFill>
                  <a:schemeClr val="tx1"/>
                </a:solidFill>
              </a:rPr>
              <a:t>(FOCUS AZIONE 9)</a:t>
            </a:r>
          </a:p>
          <a:p>
            <a:pPr marL="685800" lvl="1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/>
                </a:solidFill>
              </a:rPr>
              <a:t>Allegato-n-2_checklist-verifica-affidamento</a:t>
            </a:r>
          </a:p>
          <a:p>
            <a:pPr marL="685800" lvl="1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/>
                </a:solidFill>
              </a:rPr>
              <a:t>Allegato-n-3_checklist-verifica-ammissibilita-della-spesa</a:t>
            </a:r>
          </a:p>
          <a:p>
            <a:pPr marL="685800" lvl="1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/>
                </a:solidFill>
              </a:rPr>
              <a:t>Report previsionale Disabilità_ Allegato A</a:t>
            </a:r>
          </a:p>
          <a:p>
            <a:pPr marL="685800" lvl="1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tx1"/>
                </a:solidFill>
              </a:rPr>
              <a:t>Scheda DNSH ex ante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8E27FB70-47A9-C68D-6C16-06E330046E03}"/>
              </a:ext>
            </a:extLst>
          </p:cNvPr>
          <p:cNvSpPr/>
          <p:nvPr/>
        </p:nvSpPr>
        <p:spPr>
          <a:xfrm>
            <a:off x="558800" y="1319687"/>
            <a:ext cx="1135295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NOTA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CBC20A2-B75C-1A8C-8EA5-3FCD41A26262}"/>
              </a:ext>
            </a:extLst>
          </p:cNvPr>
          <p:cNvSpPr/>
          <p:nvPr/>
        </p:nvSpPr>
        <p:spPr>
          <a:xfrm>
            <a:off x="334433" y="6020525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Attestazione di gara firmata digitalmente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F9CF6F8A-52AD-0A3F-8876-B3A9974A2106}"/>
              </a:ext>
            </a:extLst>
          </p:cNvPr>
          <p:cNvSpPr/>
          <p:nvPr/>
        </p:nvSpPr>
        <p:spPr>
          <a:xfrm>
            <a:off x="565150" y="5912147"/>
            <a:ext cx="1135295" cy="34147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b="1" dirty="0">
                <a:solidFill>
                  <a:srgbClr val="006395"/>
                </a:solidFill>
              </a:rPr>
              <a:t>AZIONE 9</a:t>
            </a:r>
            <a:endParaRPr lang="it-IT" b="1" dirty="0">
              <a:solidFill>
                <a:srgbClr val="006395"/>
              </a:solidFill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721CB0D-2750-711E-D169-2767E4E0F3FD}"/>
              </a:ext>
            </a:extLst>
          </p:cNvPr>
          <p:cNvGrpSpPr/>
          <p:nvPr/>
        </p:nvGrpSpPr>
        <p:grpSpPr>
          <a:xfrm>
            <a:off x="9079069" y="202768"/>
            <a:ext cx="3003440" cy="381054"/>
            <a:chOff x="9079069" y="202768"/>
            <a:chExt cx="3003440" cy="381054"/>
          </a:xfrm>
        </p:grpSpPr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E28E8664-5FB7-DD77-2106-D43DA03291CB}"/>
                </a:ext>
              </a:extLst>
            </p:cNvPr>
            <p:cNvSpPr/>
            <p:nvPr/>
          </p:nvSpPr>
          <p:spPr>
            <a:xfrm>
              <a:off x="9079069" y="202768"/>
              <a:ext cx="2516161" cy="3810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200" b="1" noProof="0" dirty="0">
                  <a:solidFill>
                    <a:prstClr val="white"/>
                  </a:solidFill>
                </a:rPr>
                <a:t>Caso </a:t>
              </a:r>
              <a:r>
                <a:rPr lang="en-US" sz="1200" b="1" noProof="0" dirty="0" err="1">
                  <a:solidFill>
                    <a:prstClr val="white"/>
                  </a:solidFill>
                </a:rPr>
                <a:t>applicativo</a:t>
              </a:r>
              <a:r>
                <a:rPr lang="en-US" sz="1200" b="1" noProof="0" dirty="0">
                  <a:solidFill>
                    <a:prstClr val="white"/>
                  </a:solidFill>
                </a:rPr>
                <a:t> in ReGis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13" name="Freccia a destra 12">
              <a:extLst>
                <a:ext uri="{FF2B5EF4-FFF2-40B4-BE49-F238E27FC236}">
                  <a16:creationId xmlns:a16="http://schemas.microsoft.com/office/drawing/2014/main" id="{302A2655-4C08-2052-6E8A-BBB50D0ACE9D}"/>
                </a:ext>
              </a:extLst>
            </p:cNvPr>
            <p:cNvSpPr/>
            <p:nvPr/>
          </p:nvSpPr>
          <p:spPr>
            <a:xfrm>
              <a:off x="11691892" y="222127"/>
              <a:ext cx="390617" cy="342335"/>
            </a:xfrm>
            <a:prstGeom prst="rightArrow">
              <a:avLst>
                <a:gd name="adj1" fmla="val 29990"/>
                <a:gd name="adj2" fmla="val 58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D7F769D-838D-34C4-6844-3C54537B7909}"/>
              </a:ext>
            </a:extLst>
          </p:cNvPr>
          <p:cNvGrpSpPr/>
          <p:nvPr/>
        </p:nvGrpSpPr>
        <p:grpSpPr>
          <a:xfrm>
            <a:off x="9079069" y="6000734"/>
            <a:ext cx="3003440" cy="381054"/>
            <a:chOff x="9079069" y="202768"/>
            <a:chExt cx="3003440" cy="381054"/>
          </a:xfrm>
        </p:grpSpPr>
        <p:sp>
          <p:nvSpPr>
            <p:cNvPr id="18" name="Rectangle: Rounded Corners 6">
              <a:extLst>
                <a:ext uri="{FF2B5EF4-FFF2-40B4-BE49-F238E27FC236}">
                  <a16:creationId xmlns:a16="http://schemas.microsoft.com/office/drawing/2014/main" id="{F15D9D73-1903-F0D6-DFBA-3C4C31ACF5CE}"/>
                </a:ext>
              </a:extLst>
            </p:cNvPr>
            <p:cNvSpPr/>
            <p:nvPr/>
          </p:nvSpPr>
          <p:spPr>
            <a:xfrm>
              <a:off x="9079069" y="202768"/>
              <a:ext cx="2516161" cy="3810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200" b="1" noProof="0" dirty="0">
                  <a:solidFill>
                    <a:prstClr val="white"/>
                  </a:solidFill>
                </a:rPr>
                <a:t>Caso </a:t>
              </a:r>
              <a:r>
                <a:rPr lang="en-US" sz="1200" b="1" noProof="0" dirty="0" err="1">
                  <a:solidFill>
                    <a:prstClr val="white"/>
                  </a:solidFill>
                </a:rPr>
                <a:t>applicativo</a:t>
              </a:r>
              <a:r>
                <a:rPr lang="en-US" sz="1200" b="1" noProof="0" dirty="0">
                  <a:solidFill>
                    <a:prstClr val="white"/>
                  </a:solidFill>
                </a:rPr>
                <a:t> in ReGis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1" name="Freccia a destra 20">
              <a:extLst>
                <a:ext uri="{FF2B5EF4-FFF2-40B4-BE49-F238E27FC236}">
                  <a16:creationId xmlns:a16="http://schemas.microsoft.com/office/drawing/2014/main" id="{C6E62EB2-9382-B92A-5648-C87CD638EED9}"/>
                </a:ext>
              </a:extLst>
            </p:cNvPr>
            <p:cNvSpPr/>
            <p:nvPr/>
          </p:nvSpPr>
          <p:spPr>
            <a:xfrm>
              <a:off x="11691892" y="222127"/>
              <a:ext cx="390617" cy="342335"/>
            </a:xfrm>
            <a:prstGeom prst="rightArrow">
              <a:avLst>
                <a:gd name="adj1" fmla="val 29990"/>
                <a:gd name="adj2" fmla="val 58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3E0C35B5-EA39-8ACE-E14F-C62C72F5BCF3}"/>
              </a:ext>
            </a:extLst>
          </p:cNvPr>
          <p:cNvCxnSpPr/>
          <p:nvPr/>
        </p:nvCxnSpPr>
        <p:spPr>
          <a:xfrm>
            <a:off x="490842" y="5135418"/>
            <a:ext cx="10947189" cy="0"/>
          </a:xfrm>
          <a:prstGeom prst="line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2379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1ADF1610-10CF-424D-94A5-55526F4D416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95" imgH="394" progId="TCLayout.ActiveDocument.1">
                  <p:embed/>
                </p:oleObj>
              </mc:Choice>
              <mc:Fallback>
                <p:oleObj name="Diapositiva think-cell" r:id="rId3" imgW="395" imgH="394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DF1610-10CF-424D-94A5-55526F4D41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6F00D9-025F-CD67-B41A-4DAE69FF1378}"/>
              </a:ext>
            </a:extLst>
          </p:cNvPr>
          <p:cNvSpPr txBox="1"/>
          <p:nvPr/>
        </p:nvSpPr>
        <p:spPr>
          <a:xfrm>
            <a:off x="298436" y="1046977"/>
            <a:ext cx="98562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Dipartimento per lo Sport - Obblighi di comunicazione - Avviso del 24 ottobre 2022 (governo.it)</a:t>
            </a:r>
            <a:endParaRPr lang="it-IT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linee-guida-comunicazione-pnrr-febbraio-2023_rev1-002.pdf (governo.it)</a:t>
            </a:r>
            <a:endParaRPr lang="it-IT" sz="1400" dirty="0">
              <a:solidFill>
                <a:srgbClr val="0070C0"/>
              </a:solidFill>
            </a:endParaRPr>
          </a:p>
          <a:p>
            <a:endParaRPr lang="it-IT" sz="1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21EDDF0-AEF5-2C1B-293A-AF8F15814C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5" b="12199"/>
          <a:stretch/>
        </p:blipFill>
        <p:spPr>
          <a:xfrm>
            <a:off x="529142" y="5337029"/>
            <a:ext cx="7031210" cy="95410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66874DA-C6BB-E10D-4435-12FB2EBD9D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936" y="1901240"/>
            <a:ext cx="7496266" cy="3435788"/>
          </a:xfrm>
          <a:prstGeom prst="rect">
            <a:avLst/>
          </a:prstGeom>
        </p:spPr>
      </p:pic>
      <p:cxnSp>
        <p:nvCxnSpPr>
          <p:cNvPr id="10" name="Straight Connector 4">
            <a:extLst>
              <a:ext uri="{FF2B5EF4-FFF2-40B4-BE49-F238E27FC236}">
                <a16:creationId xmlns:a16="http://schemas.microsoft.com/office/drawing/2014/main" id="{8C8406C3-BEFF-F69D-2DB9-5C904D7FBB50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olo 3">
            <a:extLst>
              <a:ext uri="{FF2B5EF4-FFF2-40B4-BE49-F238E27FC236}">
                <a16:creationId xmlns:a16="http://schemas.microsoft.com/office/drawing/2014/main" id="{359A9F07-070E-11D3-5F03-1749E08465F5}"/>
              </a:ext>
            </a:extLst>
          </p:cNvPr>
          <p:cNvSpPr txBox="1">
            <a:spLocks/>
          </p:cNvSpPr>
          <p:nvPr/>
        </p:nvSpPr>
        <p:spPr>
          <a:xfrm>
            <a:off x="529142" y="232364"/>
            <a:ext cx="8856435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PREMESSA - LA COMUNICAZIONE NEI PROGETTI PNRR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DA2E278-5F51-1FF8-6E2F-A7642AD36E0C}"/>
              </a:ext>
            </a:extLst>
          </p:cNvPr>
          <p:cNvSpPr/>
          <p:nvPr/>
        </p:nvSpPr>
        <p:spPr>
          <a:xfrm>
            <a:off x="431801" y="1901240"/>
            <a:ext cx="7553402" cy="45224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C99E18F-468F-DA5E-8B89-DC965599B14B}"/>
              </a:ext>
            </a:extLst>
          </p:cNvPr>
          <p:cNvSpPr/>
          <p:nvPr/>
        </p:nvSpPr>
        <p:spPr>
          <a:xfrm>
            <a:off x="8211845" y="798993"/>
            <a:ext cx="3673739" cy="56247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 descr="Sport all'aperto ©Web">
            <a:extLst>
              <a:ext uri="{FF2B5EF4-FFF2-40B4-BE49-F238E27FC236}">
                <a16:creationId xmlns:a16="http://schemas.microsoft.com/office/drawing/2014/main" id="{A929D52E-7A32-E745-EC1A-58C21D44F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437" y="4761073"/>
            <a:ext cx="2726554" cy="153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2E885A7-FC66-C665-1BA6-F3E8F1C747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976" r="3082" b="19819"/>
          <a:stretch/>
        </p:blipFill>
        <p:spPr>
          <a:xfrm>
            <a:off x="8687394" y="2145292"/>
            <a:ext cx="2722641" cy="2552245"/>
          </a:xfrm>
          <a:prstGeom prst="rect">
            <a:avLst/>
          </a:prstGeom>
        </p:spPr>
      </p:pic>
      <p:pic>
        <p:nvPicPr>
          <p:cNvPr id="16" name="Immagine 15" descr="Immagine che contiene aria aperta, erba, testo, albero&#10;&#10;Descrizione generata automaticamente">
            <a:extLst>
              <a:ext uri="{FF2B5EF4-FFF2-40B4-BE49-F238E27FC236}">
                <a16:creationId xmlns:a16="http://schemas.microsoft.com/office/drawing/2014/main" id="{A4572847-123F-A6F1-8643-C79D11A89C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7" t="16667" r="21530" b="70821"/>
          <a:stretch/>
        </p:blipFill>
        <p:spPr>
          <a:xfrm>
            <a:off x="8687394" y="1074964"/>
            <a:ext cx="2722640" cy="97821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14D33C0C-1D5D-C91B-C5E8-6B3D1A66ECD1}"/>
              </a:ext>
            </a:extLst>
          </p:cNvPr>
          <p:cNvSpPr/>
          <p:nvPr/>
        </p:nvSpPr>
        <p:spPr>
          <a:xfrm>
            <a:off x="8968714" y="732444"/>
            <a:ext cx="2160000" cy="31453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317500" dist="114300" dir="5400000" algn="ctr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white"/>
                </a:solidFill>
              </a:rPr>
              <a:t>REALIZZAZIONI</a:t>
            </a:r>
          </a:p>
        </p:txBody>
      </p:sp>
    </p:spTree>
    <p:extLst>
      <p:ext uri="{BB962C8B-B14F-4D97-AF65-F5344CB8AC3E}">
        <p14:creationId xmlns:p14="http://schemas.microsoft.com/office/powerpoint/2010/main" val="227966882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F3AE91F4-7F18-862E-ADC3-0859E473B4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" t="24132" r="4420" b="10743"/>
          <a:stretch/>
        </p:blipFill>
        <p:spPr>
          <a:xfrm>
            <a:off x="334433" y="208113"/>
            <a:ext cx="2414461" cy="3669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 PROCEDURA AGGIUDICAZIONE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SOGGETTI GARA </a:t>
            </a:r>
            <a:r>
              <a:rPr lang="it-IT" sz="1400" dirty="0">
                <a:solidFill>
                  <a:schemeClr val="tx1"/>
                </a:solidFill>
              </a:rPr>
              <a:t>– verificare la compilazione automatica 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DC9C3B2-34A8-36CE-C5FC-7B81F3667DD2}"/>
              </a:ext>
            </a:extLst>
          </p:cNvPr>
          <p:cNvSpPr/>
          <p:nvPr/>
        </p:nvSpPr>
        <p:spPr>
          <a:xfrm>
            <a:off x="565150" y="788209"/>
            <a:ext cx="1135295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10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67396F-EDC0-3124-0440-9B80F3D298CA}"/>
              </a:ext>
            </a:extLst>
          </p:cNvPr>
          <p:cNvSpPr/>
          <p:nvPr/>
        </p:nvSpPr>
        <p:spPr>
          <a:xfrm>
            <a:off x="478193" y="1349210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479FB09D-D96A-54C1-5873-FA89DBD12A32}"/>
              </a:ext>
            </a:extLst>
          </p:cNvPr>
          <p:cNvSpPr/>
          <p:nvPr/>
        </p:nvSpPr>
        <p:spPr>
          <a:xfrm>
            <a:off x="3759746" y="1726009"/>
            <a:ext cx="8229054" cy="415119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pPr>
              <a:lnSpc>
                <a:spcPct val="120000"/>
              </a:lnSpc>
            </a:pPr>
            <a:r>
              <a:rPr lang="it-IT" sz="1200" dirty="0">
                <a:solidFill>
                  <a:schemeClr val="tx1"/>
                </a:solidFill>
              </a:rPr>
              <a:t>NESSUNA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0CADDB6-E967-B2B5-14B8-7D41E7A9055B}"/>
              </a:ext>
            </a:extLst>
          </p:cNvPr>
          <p:cNvSpPr/>
          <p:nvPr/>
        </p:nvSpPr>
        <p:spPr>
          <a:xfrm>
            <a:off x="271232" y="1726009"/>
            <a:ext cx="3428804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RUP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4418A389-F3B4-7A89-6014-6EA2AA045A9C}"/>
              </a:ext>
            </a:extLst>
          </p:cNvPr>
          <p:cNvSpPr/>
          <p:nvPr/>
        </p:nvSpPr>
        <p:spPr>
          <a:xfrm>
            <a:off x="295275" y="2198541"/>
            <a:ext cx="3404761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STAZIONE APPALTANTE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C5AFCBBA-1CB4-EDFC-A76B-C9A81B9F2145}"/>
              </a:ext>
            </a:extLst>
          </p:cNvPr>
          <p:cNvSpPr/>
          <p:nvPr/>
        </p:nvSpPr>
        <p:spPr>
          <a:xfrm>
            <a:off x="281547" y="2653315"/>
            <a:ext cx="3404761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OPERATORE ECONOMICO/FORNITORE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FDB4A1BF-489A-892A-7AB2-E1E2C9F07194}"/>
              </a:ext>
            </a:extLst>
          </p:cNvPr>
          <p:cNvSpPr/>
          <p:nvPr/>
        </p:nvSpPr>
        <p:spPr>
          <a:xfrm>
            <a:off x="3759745" y="2198541"/>
            <a:ext cx="8229054" cy="415119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pPr>
              <a:lnSpc>
                <a:spcPct val="120000"/>
              </a:lnSpc>
            </a:pPr>
            <a:r>
              <a:rPr lang="it-IT" sz="1200" dirty="0">
                <a:solidFill>
                  <a:schemeClr val="tx1"/>
                </a:solidFill>
              </a:rPr>
              <a:t>NESSUNA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78CCBDD1-3CD2-25A1-85FC-4A637678EA16}"/>
              </a:ext>
            </a:extLst>
          </p:cNvPr>
          <p:cNvSpPr/>
          <p:nvPr/>
        </p:nvSpPr>
        <p:spPr>
          <a:xfrm>
            <a:off x="3759745" y="2654307"/>
            <a:ext cx="8229054" cy="415119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pPr>
              <a:lnSpc>
                <a:spcPct val="120000"/>
              </a:lnSpc>
            </a:pPr>
            <a:r>
              <a:rPr lang="it-IT" sz="1200" dirty="0">
                <a:solidFill>
                  <a:schemeClr val="tx1"/>
                </a:solidFill>
              </a:rPr>
              <a:t>NESSUNA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91CEC90-B84E-4390-81C8-BCEF070F2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80" y="3248462"/>
            <a:ext cx="11611778" cy="312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842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48" name="Rectangle: Rounded Corners 6">
            <a:extLst>
              <a:ext uri="{FF2B5EF4-FFF2-40B4-BE49-F238E27FC236}">
                <a16:creationId xmlns:a16="http://schemas.microsoft.com/office/drawing/2014/main" id="{2B02504D-517C-F1B1-3972-F04210386937}"/>
              </a:ext>
            </a:extLst>
          </p:cNvPr>
          <p:cNvSpPr/>
          <p:nvPr/>
        </p:nvSpPr>
        <p:spPr>
          <a:xfrm>
            <a:off x="2078083" y="8331932"/>
            <a:ext cx="2160000" cy="620566"/>
          </a:xfrm>
          <a:prstGeom prst="roundRect">
            <a:avLst>
              <a:gd name="adj" fmla="val 50000"/>
            </a:avLst>
          </a:prstGeom>
          <a:solidFill>
            <a:schemeClr val="accent1">
              <a:alpha val="32000"/>
            </a:schemeClr>
          </a:solidFill>
          <a:ln>
            <a:noFill/>
          </a:ln>
          <a:effectLst>
            <a:outerShdw blurRad="317500" dist="114300" dir="5400000" algn="ctr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white"/>
                </a:solidFill>
              </a:rPr>
              <a:t>GESTIONE SPESE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3A915BEB-7888-9991-2D3D-96B89E5C2DC9}"/>
              </a:ext>
            </a:extLst>
          </p:cNvPr>
          <p:cNvGrpSpPr/>
          <p:nvPr/>
        </p:nvGrpSpPr>
        <p:grpSpPr>
          <a:xfrm>
            <a:off x="334433" y="2011021"/>
            <a:ext cx="11521249" cy="728921"/>
            <a:chOff x="334433" y="1124332"/>
            <a:chExt cx="11521249" cy="728921"/>
          </a:xfrm>
        </p:grpSpPr>
        <p:pic>
          <p:nvPicPr>
            <p:cNvPr id="50" name="Immagine 49" descr="Immagine che contiene testo, schermata, Carattere&#10;&#10;Descrizione generata automaticamente">
              <a:extLst>
                <a:ext uri="{FF2B5EF4-FFF2-40B4-BE49-F238E27FC236}">
                  <a16:creationId xmlns:a16="http://schemas.microsoft.com/office/drawing/2014/main" id="{B5CFF402-7E02-BCBE-FC23-4B5F9B931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162"/>
            <a:stretch/>
          </p:blipFill>
          <p:spPr>
            <a:xfrm>
              <a:off x="334433" y="1326781"/>
              <a:ext cx="11519365" cy="526472"/>
            </a:xfrm>
            <a:prstGeom prst="rect">
              <a:avLst/>
            </a:prstGeom>
          </p:spPr>
        </p:pic>
        <p:pic>
          <p:nvPicPr>
            <p:cNvPr id="51" name="Immagine 50" descr="Immagine che contiene testo, schermata, Carattere&#10;&#10;Descrizione generata automaticamente">
              <a:extLst>
                <a:ext uri="{FF2B5EF4-FFF2-40B4-BE49-F238E27FC236}">
                  <a16:creationId xmlns:a16="http://schemas.microsoft.com/office/drawing/2014/main" id="{1C0C604D-1DA6-DFAA-AA37-012CD85A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55" b="91307"/>
            <a:stretch/>
          </p:blipFill>
          <p:spPr>
            <a:xfrm>
              <a:off x="336317" y="1124332"/>
              <a:ext cx="11519365" cy="206268"/>
            </a:xfrm>
            <a:prstGeom prst="rect">
              <a:avLst/>
            </a:prstGeom>
          </p:spPr>
        </p:pic>
      </p:grpSp>
      <p:cxnSp>
        <p:nvCxnSpPr>
          <p:cNvPr id="53" name="Straight Connector 4">
            <a:extLst>
              <a:ext uri="{FF2B5EF4-FFF2-40B4-BE49-F238E27FC236}">
                <a16:creationId xmlns:a16="http://schemas.microsoft.com/office/drawing/2014/main" id="{39667C4F-6216-50BB-A774-0F76D53AE796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olo 3">
            <a:extLst>
              <a:ext uri="{FF2B5EF4-FFF2-40B4-BE49-F238E27FC236}">
                <a16:creationId xmlns:a16="http://schemas.microsoft.com/office/drawing/2014/main" id="{15F9AF2E-69F0-468A-142E-77191D0B8A91}"/>
              </a:ext>
            </a:extLst>
          </p:cNvPr>
          <p:cNvSpPr txBox="1">
            <a:spLocks/>
          </p:cNvSpPr>
          <p:nvPr/>
        </p:nvSpPr>
        <p:spPr>
          <a:xfrm>
            <a:off x="434110" y="199880"/>
            <a:ext cx="8644960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L’AMBIENTE REGIS</a:t>
            </a: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7C0A6B62-2556-37EC-6689-7FCB78C909F2}"/>
              </a:ext>
            </a:extLst>
          </p:cNvPr>
          <p:cNvSpPr/>
          <p:nvPr/>
        </p:nvSpPr>
        <p:spPr>
          <a:xfrm>
            <a:off x="2160365" y="2652442"/>
            <a:ext cx="513923" cy="513923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E47B80B3-9137-9D02-E4F0-8F75FED60A1D}"/>
              </a:ext>
            </a:extLst>
          </p:cNvPr>
          <p:cNvSpPr/>
          <p:nvPr/>
        </p:nvSpPr>
        <p:spPr>
          <a:xfrm>
            <a:off x="9620106" y="2652442"/>
            <a:ext cx="513923" cy="513923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62" name="Titolo 3">
            <a:extLst>
              <a:ext uri="{FF2B5EF4-FFF2-40B4-BE49-F238E27FC236}">
                <a16:creationId xmlns:a16="http://schemas.microsoft.com/office/drawing/2014/main" id="{5BA8F594-7242-E907-4373-2EBEC3940DE3}"/>
              </a:ext>
            </a:extLst>
          </p:cNvPr>
          <p:cNvSpPr txBox="1">
            <a:spLocks/>
          </p:cNvSpPr>
          <p:nvPr/>
        </p:nvSpPr>
        <p:spPr>
          <a:xfrm>
            <a:off x="334433" y="1023546"/>
            <a:ext cx="8644960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FASE 4 – Gestione fonti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AD567BE-757A-BE1B-4A3A-3DDD886AD3AC}"/>
              </a:ext>
            </a:extLst>
          </p:cNvPr>
          <p:cNvSpPr/>
          <p:nvPr/>
        </p:nvSpPr>
        <p:spPr>
          <a:xfrm>
            <a:off x="6021945" y="2652442"/>
            <a:ext cx="513923" cy="513923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D6A2B714-FF8F-7CFE-697B-1A7B8C66A113}"/>
              </a:ext>
            </a:extLst>
          </p:cNvPr>
          <p:cNvSpPr/>
          <p:nvPr/>
        </p:nvSpPr>
        <p:spPr>
          <a:xfrm>
            <a:off x="8576953" y="2652442"/>
            <a:ext cx="513923" cy="513923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30EF05F0-4356-D688-C96D-285F63455B4F}"/>
              </a:ext>
            </a:extLst>
          </p:cNvPr>
          <p:cNvSpPr/>
          <p:nvPr/>
        </p:nvSpPr>
        <p:spPr>
          <a:xfrm>
            <a:off x="10891528" y="2652442"/>
            <a:ext cx="513923" cy="513924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01D16E3-CD12-F060-D676-F3D63BA23F1C}"/>
              </a:ext>
            </a:extLst>
          </p:cNvPr>
          <p:cNvGrpSpPr/>
          <p:nvPr/>
        </p:nvGrpSpPr>
        <p:grpSpPr>
          <a:xfrm>
            <a:off x="7743496" y="3350963"/>
            <a:ext cx="2180835" cy="1290567"/>
            <a:chOff x="3549942" y="3366166"/>
            <a:chExt cx="2180835" cy="1290567"/>
          </a:xfrm>
        </p:grpSpPr>
        <p:sp>
          <p:nvSpPr>
            <p:cNvPr id="8" name="Rectangle: Rounded Corners 6">
              <a:extLst>
                <a:ext uri="{FF2B5EF4-FFF2-40B4-BE49-F238E27FC236}">
                  <a16:creationId xmlns:a16="http://schemas.microsoft.com/office/drawing/2014/main" id="{5736886B-2C7D-E9E9-7DD3-64276166CA7E}"/>
                </a:ext>
              </a:extLst>
            </p:cNvPr>
            <p:cNvSpPr/>
            <p:nvPr/>
          </p:nvSpPr>
          <p:spPr>
            <a:xfrm>
              <a:off x="3549942" y="3366166"/>
              <a:ext cx="2160000" cy="6205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b="1" noProof="0" dirty="0">
                  <a:solidFill>
                    <a:prstClr val="white"/>
                  </a:solidFill>
                </a:rPr>
                <a:t>GESTIONE FONTI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86D78D49-066D-652B-8040-E84728BA546D}"/>
                </a:ext>
              </a:extLst>
            </p:cNvPr>
            <p:cNvSpPr/>
            <p:nvPr/>
          </p:nvSpPr>
          <p:spPr>
            <a:xfrm>
              <a:off x="3570777" y="4091879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Economie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209672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 GESTIONE FONTI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ECONOMIE</a:t>
            </a:r>
            <a:r>
              <a:rPr lang="it-IT" sz="1400" dirty="0">
                <a:solidFill>
                  <a:schemeClr val="tx1"/>
                </a:solidFill>
              </a:rPr>
              <a:t> – Compilare la voce se a seguito di procedure di affidamento si ottengono delle economie da ribassi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67396F-EDC0-3124-0440-9B80F3D298CA}"/>
              </a:ext>
            </a:extLst>
          </p:cNvPr>
          <p:cNvSpPr/>
          <p:nvPr/>
        </p:nvSpPr>
        <p:spPr>
          <a:xfrm>
            <a:off x="478193" y="1377785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739C8F6-F3CE-DF29-9384-623638178206}"/>
              </a:ext>
            </a:extLst>
          </p:cNvPr>
          <p:cNvSpPr/>
          <p:nvPr/>
        </p:nvSpPr>
        <p:spPr>
          <a:xfrm>
            <a:off x="271232" y="1663144"/>
            <a:ext cx="11646648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Nessun documento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0B1AED89-99BA-FB3A-9ECC-FABA4E422895}"/>
              </a:ext>
            </a:extLst>
          </p:cNvPr>
          <p:cNvSpPr/>
          <p:nvPr/>
        </p:nvSpPr>
        <p:spPr>
          <a:xfrm>
            <a:off x="478194" y="797734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11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11BB2EE-6713-0E3F-6855-54F413299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61" y="26060"/>
            <a:ext cx="1949550" cy="596931"/>
          </a:xfrm>
          <a:prstGeom prst="rect">
            <a:avLst/>
          </a:prstGeom>
        </p:spPr>
      </p:pic>
      <p:pic>
        <p:nvPicPr>
          <p:cNvPr id="11" name="Immagine 10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2F983359-F6AD-21EC-A736-C5BBEBF11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0" y="3333684"/>
            <a:ext cx="11684000" cy="21399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E6EA318F-EC27-FE8F-1EA1-D3860736A8BF}"/>
              </a:ext>
            </a:extLst>
          </p:cNvPr>
          <p:cNvSpPr/>
          <p:nvPr/>
        </p:nvSpPr>
        <p:spPr>
          <a:xfrm>
            <a:off x="478193" y="2141263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NOTA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51F52B5D-EEB7-5A4E-A7DD-1B4372771ACE}"/>
              </a:ext>
            </a:extLst>
          </p:cNvPr>
          <p:cNvSpPr/>
          <p:nvPr/>
        </p:nvSpPr>
        <p:spPr>
          <a:xfrm>
            <a:off x="271232" y="2426622"/>
            <a:ext cx="11646648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Se si inseriscono le economie dovranno essere aggiornate le voci </a:t>
            </a:r>
            <a:r>
              <a:rPr lang="it-IT" sz="1200" b="1" dirty="0">
                <a:solidFill>
                  <a:schemeClr val="tx1"/>
                </a:solidFill>
              </a:rPr>
              <a:t>Piano dei Costi</a:t>
            </a:r>
            <a:r>
              <a:rPr lang="it-IT" sz="1200" dirty="0">
                <a:solidFill>
                  <a:schemeClr val="tx1"/>
                </a:solidFill>
              </a:rPr>
              <a:t> e </a:t>
            </a:r>
            <a:r>
              <a:rPr lang="it-IT" sz="1200" b="1" dirty="0">
                <a:solidFill>
                  <a:schemeClr val="tx1"/>
                </a:solidFill>
              </a:rPr>
              <a:t>Quadro Economico</a:t>
            </a:r>
            <a:r>
              <a:rPr lang="it-IT" sz="1200" dirty="0">
                <a:solidFill>
                  <a:schemeClr val="tx1"/>
                </a:solidFill>
              </a:rPr>
              <a:t>, sottraendo dai costi gli importi delle economie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5E2DAB2-4B67-FE75-6253-2DF34512D881}"/>
              </a:ext>
            </a:extLst>
          </p:cNvPr>
          <p:cNvGrpSpPr/>
          <p:nvPr/>
        </p:nvGrpSpPr>
        <p:grpSpPr>
          <a:xfrm>
            <a:off x="9079069" y="202768"/>
            <a:ext cx="3003440" cy="381054"/>
            <a:chOff x="9079069" y="202768"/>
            <a:chExt cx="3003440" cy="381054"/>
          </a:xfrm>
        </p:grpSpPr>
        <p:sp>
          <p:nvSpPr>
            <p:cNvPr id="8" name="Rectangle: Rounded Corners 6">
              <a:extLst>
                <a:ext uri="{FF2B5EF4-FFF2-40B4-BE49-F238E27FC236}">
                  <a16:creationId xmlns:a16="http://schemas.microsoft.com/office/drawing/2014/main" id="{23579F94-E4AE-B7AD-4E6D-4A5B9371D5DC}"/>
                </a:ext>
              </a:extLst>
            </p:cNvPr>
            <p:cNvSpPr/>
            <p:nvPr/>
          </p:nvSpPr>
          <p:spPr>
            <a:xfrm>
              <a:off x="9079069" y="202768"/>
              <a:ext cx="2516161" cy="3810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200" b="1" noProof="0" dirty="0">
                  <a:solidFill>
                    <a:prstClr val="white"/>
                  </a:solidFill>
                </a:rPr>
                <a:t>Caso </a:t>
              </a:r>
              <a:r>
                <a:rPr lang="en-US" sz="1200" b="1" noProof="0" dirty="0" err="1">
                  <a:solidFill>
                    <a:prstClr val="white"/>
                  </a:solidFill>
                </a:rPr>
                <a:t>applicativo</a:t>
              </a:r>
              <a:r>
                <a:rPr lang="en-US" sz="1200" b="1" noProof="0" dirty="0">
                  <a:solidFill>
                    <a:prstClr val="white"/>
                  </a:solidFill>
                </a:rPr>
                <a:t> in ReGis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13" name="Freccia a destra 12">
              <a:extLst>
                <a:ext uri="{FF2B5EF4-FFF2-40B4-BE49-F238E27FC236}">
                  <a16:creationId xmlns:a16="http://schemas.microsoft.com/office/drawing/2014/main" id="{8650D8DD-0DDC-5B2B-DE98-086A36C89FB4}"/>
                </a:ext>
              </a:extLst>
            </p:cNvPr>
            <p:cNvSpPr/>
            <p:nvPr/>
          </p:nvSpPr>
          <p:spPr>
            <a:xfrm>
              <a:off x="11691892" y="222127"/>
              <a:ext cx="390617" cy="342335"/>
            </a:xfrm>
            <a:prstGeom prst="rightArrow">
              <a:avLst>
                <a:gd name="adj1" fmla="val 29990"/>
                <a:gd name="adj2" fmla="val 58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CC324C5-3ED9-A1C9-D11D-8B6F82D24417}"/>
              </a:ext>
            </a:extLst>
          </p:cNvPr>
          <p:cNvCxnSpPr/>
          <p:nvPr/>
        </p:nvCxnSpPr>
        <p:spPr>
          <a:xfrm>
            <a:off x="478193" y="4978400"/>
            <a:ext cx="10947189" cy="0"/>
          </a:xfrm>
          <a:prstGeom prst="line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37034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48" name="Rectangle: Rounded Corners 6">
            <a:extLst>
              <a:ext uri="{FF2B5EF4-FFF2-40B4-BE49-F238E27FC236}">
                <a16:creationId xmlns:a16="http://schemas.microsoft.com/office/drawing/2014/main" id="{2B02504D-517C-F1B1-3972-F04210386937}"/>
              </a:ext>
            </a:extLst>
          </p:cNvPr>
          <p:cNvSpPr/>
          <p:nvPr/>
        </p:nvSpPr>
        <p:spPr>
          <a:xfrm>
            <a:off x="2078083" y="8331932"/>
            <a:ext cx="2160000" cy="620566"/>
          </a:xfrm>
          <a:prstGeom prst="roundRect">
            <a:avLst>
              <a:gd name="adj" fmla="val 50000"/>
            </a:avLst>
          </a:prstGeom>
          <a:solidFill>
            <a:schemeClr val="accent1">
              <a:alpha val="32000"/>
            </a:schemeClr>
          </a:solidFill>
          <a:ln>
            <a:noFill/>
          </a:ln>
          <a:effectLst>
            <a:outerShdw blurRad="317500" dist="114300" dir="5400000" algn="ctr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white"/>
                </a:solidFill>
              </a:rPr>
              <a:t>GESTIONE SPESE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3A915BEB-7888-9991-2D3D-96B89E5C2DC9}"/>
              </a:ext>
            </a:extLst>
          </p:cNvPr>
          <p:cNvGrpSpPr/>
          <p:nvPr/>
        </p:nvGrpSpPr>
        <p:grpSpPr>
          <a:xfrm>
            <a:off x="334433" y="2011021"/>
            <a:ext cx="11521249" cy="728921"/>
            <a:chOff x="334433" y="1124332"/>
            <a:chExt cx="11521249" cy="728921"/>
          </a:xfrm>
        </p:grpSpPr>
        <p:pic>
          <p:nvPicPr>
            <p:cNvPr id="50" name="Immagine 49" descr="Immagine che contiene testo, schermata, Carattere&#10;&#10;Descrizione generata automaticamente">
              <a:extLst>
                <a:ext uri="{FF2B5EF4-FFF2-40B4-BE49-F238E27FC236}">
                  <a16:creationId xmlns:a16="http://schemas.microsoft.com/office/drawing/2014/main" id="{B5CFF402-7E02-BCBE-FC23-4B5F9B931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162"/>
            <a:stretch/>
          </p:blipFill>
          <p:spPr>
            <a:xfrm>
              <a:off x="334433" y="1326781"/>
              <a:ext cx="11519365" cy="526472"/>
            </a:xfrm>
            <a:prstGeom prst="rect">
              <a:avLst/>
            </a:prstGeom>
          </p:spPr>
        </p:pic>
        <p:pic>
          <p:nvPicPr>
            <p:cNvPr id="51" name="Immagine 50" descr="Immagine che contiene testo, schermata, Carattere&#10;&#10;Descrizione generata automaticamente">
              <a:extLst>
                <a:ext uri="{FF2B5EF4-FFF2-40B4-BE49-F238E27FC236}">
                  <a16:creationId xmlns:a16="http://schemas.microsoft.com/office/drawing/2014/main" id="{1C0C604D-1DA6-DFAA-AA37-012CD85A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55" b="91307"/>
            <a:stretch/>
          </p:blipFill>
          <p:spPr>
            <a:xfrm>
              <a:off x="336317" y="1124332"/>
              <a:ext cx="11519365" cy="206268"/>
            </a:xfrm>
            <a:prstGeom prst="rect">
              <a:avLst/>
            </a:prstGeom>
          </p:spPr>
        </p:pic>
      </p:grpSp>
      <p:cxnSp>
        <p:nvCxnSpPr>
          <p:cNvPr id="53" name="Straight Connector 4">
            <a:extLst>
              <a:ext uri="{FF2B5EF4-FFF2-40B4-BE49-F238E27FC236}">
                <a16:creationId xmlns:a16="http://schemas.microsoft.com/office/drawing/2014/main" id="{39667C4F-6216-50BB-A774-0F76D53AE796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olo 3">
            <a:extLst>
              <a:ext uri="{FF2B5EF4-FFF2-40B4-BE49-F238E27FC236}">
                <a16:creationId xmlns:a16="http://schemas.microsoft.com/office/drawing/2014/main" id="{15F9AF2E-69F0-468A-142E-77191D0B8A91}"/>
              </a:ext>
            </a:extLst>
          </p:cNvPr>
          <p:cNvSpPr txBox="1">
            <a:spLocks/>
          </p:cNvSpPr>
          <p:nvPr/>
        </p:nvSpPr>
        <p:spPr>
          <a:xfrm>
            <a:off x="434110" y="199880"/>
            <a:ext cx="8644960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L’AMBIENTE REGIS</a:t>
            </a: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7C0A6B62-2556-37EC-6689-7FCB78C909F2}"/>
              </a:ext>
            </a:extLst>
          </p:cNvPr>
          <p:cNvSpPr/>
          <p:nvPr/>
        </p:nvSpPr>
        <p:spPr>
          <a:xfrm>
            <a:off x="2160365" y="2634398"/>
            <a:ext cx="513923" cy="513923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E47B80B3-9137-9D02-E4F0-8F75FED60A1D}"/>
              </a:ext>
            </a:extLst>
          </p:cNvPr>
          <p:cNvSpPr/>
          <p:nvPr/>
        </p:nvSpPr>
        <p:spPr>
          <a:xfrm>
            <a:off x="9620106" y="2634398"/>
            <a:ext cx="513923" cy="513923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62" name="Titolo 3">
            <a:extLst>
              <a:ext uri="{FF2B5EF4-FFF2-40B4-BE49-F238E27FC236}">
                <a16:creationId xmlns:a16="http://schemas.microsoft.com/office/drawing/2014/main" id="{5BA8F594-7242-E907-4373-2EBEC3940DE3}"/>
              </a:ext>
            </a:extLst>
          </p:cNvPr>
          <p:cNvSpPr txBox="1">
            <a:spLocks/>
          </p:cNvSpPr>
          <p:nvPr/>
        </p:nvSpPr>
        <p:spPr>
          <a:xfrm>
            <a:off x="334433" y="1023546"/>
            <a:ext cx="8644960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FASE 5 – Gestione spese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AD567BE-757A-BE1B-4A3A-3DDD886AD3AC}"/>
              </a:ext>
            </a:extLst>
          </p:cNvPr>
          <p:cNvSpPr/>
          <p:nvPr/>
        </p:nvSpPr>
        <p:spPr>
          <a:xfrm>
            <a:off x="6021945" y="2634398"/>
            <a:ext cx="513923" cy="513923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D6A2B714-FF8F-7CFE-697B-1A7B8C66A113}"/>
              </a:ext>
            </a:extLst>
          </p:cNvPr>
          <p:cNvSpPr/>
          <p:nvPr/>
        </p:nvSpPr>
        <p:spPr>
          <a:xfrm>
            <a:off x="8576953" y="2634398"/>
            <a:ext cx="513923" cy="513923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30EF05F0-4356-D688-C96D-285F63455B4F}"/>
              </a:ext>
            </a:extLst>
          </p:cNvPr>
          <p:cNvSpPr/>
          <p:nvPr/>
        </p:nvSpPr>
        <p:spPr>
          <a:xfrm>
            <a:off x="10891528" y="2634398"/>
            <a:ext cx="513923" cy="513924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E20EFA9-FE74-BB91-D9A9-B1FB916137E7}"/>
              </a:ext>
            </a:extLst>
          </p:cNvPr>
          <p:cNvGrpSpPr/>
          <p:nvPr/>
        </p:nvGrpSpPr>
        <p:grpSpPr>
          <a:xfrm>
            <a:off x="2596590" y="3291501"/>
            <a:ext cx="2160000" cy="2599557"/>
            <a:chOff x="3549942" y="3366166"/>
            <a:chExt cx="2160000" cy="2599557"/>
          </a:xfrm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90B4B36D-364D-D9A0-7105-03F45EBDBD16}"/>
                </a:ext>
              </a:extLst>
            </p:cNvPr>
            <p:cNvSpPr/>
            <p:nvPr/>
          </p:nvSpPr>
          <p:spPr>
            <a:xfrm>
              <a:off x="3549942" y="3366166"/>
              <a:ext cx="2160000" cy="6205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prstClr val="white"/>
                  </a:solidFill>
                </a:rPr>
                <a:t>GESTIONE SPESE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D9201126-EDE7-A3D8-4F90-E900472112B9}"/>
                </a:ext>
              </a:extLst>
            </p:cNvPr>
            <p:cNvSpPr/>
            <p:nvPr/>
          </p:nvSpPr>
          <p:spPr>
            <a:xfrm>
              <a:off x="3549942" y="4151594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Impegno</a:t>
              </a:r>
            </a:p>
          </p:txBody>
        </p:sp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54DE0730-5BD5-B8B9-D4D1-99EF16201EA3}"/>
                </a:ext>
              </a:extLst>
            </p:cNvPr>
            <p:cNvSpPr/>
            <p:nvPr/>
          </p:nvSpPr>
          <p:spPr>
            <a:xfrm>
              <a:off x="3549942" y="4776232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Pagamento a costi reali</a:t>
              </a: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88F4CD42-B5FF-449A-64E3-C4958E6BE09B}"/>
                </a:ext>
              </a:extLst>
            </p:cNvPr>
            <p:cNvSpPr/>
            <p:nvPr/>
          </p:nvSpPr>
          <p:spPr>
            <a:xfrm>
              <a:off x="3549942" y="5400869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Giustificativi di spesa</a:t>
              </a:r>
            </a:p>
          </p:txBody>
        </p:sp>
      </p:grpSp>
      <p:sp>
        <p:nvSpPr>
          <p:cNvPr id="14" name="Ovale 13">
            <a:extLst>
              <a:ext uri="{FF2B5EF4-FFF2-40B4-BE49-F238E27FC236}">
                <a16:creationId xmlns:a16="http://schemas.microsoft.com/office/drawing/2014/main" id="{D7D70F80-AAD9-710D-4D61-D5CA109F8326}"/>
              </a:ext>
            </a:extLst>
          </p:cNvPr>
          <p:cNvSpPr/>
          <p:nvPr/>
        </p:nvSpPr>
        <p:spPr>
          <a:xfrm>
            <a:off x="3419628" y="2634398"/>
            <a:ext cx="513923" cy="513923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5959680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CCA9FF7B-4F2E-57DC-1D57-1CDD05A75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9" t="14561" r="6711" b="19922"/>
          <a:stretch/>
        </p:blipFill>
        <p:spPr>
          <a:xfrm>
            <a:off x="353483" y="78852"/>
            <a:ext cx="1809750" cy="3910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SEZ. GESTIONE SPESE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IMPEGNO</a:t>
            </a:r>
            <a:r>
              <a:rPr lang="it-IT" sz="1400" dirty="0">
                <a:solidFill>
                  <a:schemeClr val="tx1"/>
                </a:solidFill>
              </a:rPr>
              <a:t> – aggiungere l’impegno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DC9C3B2-34A8-36CE-C5FC-7B81F3667DD2}"/>
              </a:ext>
            </a:extLst>
          </p:cNvPr>
          <p:cNvSpPr/>
          <p:nvPr/>
        </p:nvSpPr>
        <p:spPr>
          <a:xfrm>
            <a:off x="565150" y="788209"/>
            <a:ext cx="1135295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12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67396F-EDC0-3124-0440-9B80F3D298CA}"/>
              </a:ext>
            </a:extLst>
          </p:cNvPr>
          <p:cNvSpPr/>
          <p:nvPr/>
        </p:nvSpPr>
        <p:spPr>
          <a:xfrm>
            <a:off x="478193" y="1349210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479FB09D-D96A-54C1-5873-FA89DBD12A32}"/>
              </a:ext>
            </a:extLst>
          </p:cNvPr>
          <p:cNvSpPr/>
          <p:nvPr/>
        </p:nvSpPr>
        <p:spPr>
          <a:xfrm>
            <a:off x="3759746" y="1726009"/>
            <a:ext cx="8229054" cy="415119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pPr>
              <a:lnSpc>
                <a:spcPct val="120000"/>
              </a:lnSpc>
            </a:pPr>
            <a:r>
              <a:rPr lang="it-IT" sz="1200" dirty="0">
                <a:solidFill>
                  <a:schemeClr val="tx1"/>
                </a:solidFill>
              </a:rPr>
              <a:t>NESSUNA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0CADDB6-E967-B2B5-14B8-7D41E7A9055B}"/>
              </a:ext>
            </a:extLst>
          </p:cNvPr>
          <p:cNvSpPr/>
          <p:nvPr/>
        </p:nvSpPr>
        <p:spPr>
          <a:xfrm>
            <a:off x="271232" y="1726009"/>
            <a:ext cx="3428804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Impegno – </a:t>
            </a:r>
            <a:r>
              <a:rPr lang="it-IT" sz="1200" dirty="0" err="1">
                <a:solidFill>
                  <a:schemeClr val="tx1"/>
                </a:solidFill>
              </a:rPr>
              <a:t>Cod</a:t>
            </a:r>
            <a:r>
              <a:rPr lang="it-IT" sz="1200" dirty="0">
                <a:solidFill>
                  <a:schemeClr val="tx1"/>
                </a:solidFill>
              </a:rPr>
              <a:t> ID Esterno coincide con il CIG</a:t>
            </a:r>
          </a:p>
        </p:txBody>
      </p:sp>
      <p:pic>
        <p:nvPicPr>
          <p:cNvPr id="19" name="Immagine 18" descr="Immagine che contiene testo, schermata, linea&#10;&#10;Descrizione generata automaticamente">
            <a:extLst>
              <a:ext uri="{FF2B5EF4-FFF2-40B4-BE49-F238E27FC236}">
                <a16:creationId xmlns:a16="http://schemas.microsoft.com/office/drawing/2014/main" id="{0D832884-72DD-AD7E-7274-5D637CD9F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368550"/>
            <a:ext cx="11588750" cy="21209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680FA53C-78E6-AACC-8AC9-E984D9F107D2}"/>
              </a:ext>
            </a:extLst>
          </p:cNvPr>
          <p:cNvSpPr/>
          <p:nvPr/>
        </p:nvSpPr>
        <p:spPr>
          <a:xfrm>
            <a:off x="301624" y="4970976"/>
            <a:ext cx="5154243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Impegno derivante da </a:t>
            </a:r>
            <a:r>
              <a:rPr lang="it-IT" sz="1200" b="1" dirty="0">
                <a:solidFill>
                  <a:schemeClr val="tx1"/>
                </a:solidFill>
              </a:rPr>
              <a:t>procedura affidamento esterna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E51372B7-7F7B-CE9F-FC50-FBA9854B42CD}"/>
              </a:ext>
            </a:extLst>
          </p:cNvPr>
          <p:cNvSpPr/>
          <p:nvPr/>
        </p:nvSpPr>
        <p:spPr>
          <a:xfrm>
            <a:off x="301625" y="5411300"/>
            <a:ext cx="5154242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Impegno derivante da </a:t>
            </a:r>
            <a:r>
              <a:rPr lang="it-IT" sz="1200" b="1" dirty="0">
                <a:solidFill>
                  <a:schemeClr val="tx1"/>
                </a:solidFill>
              </a:rPr>
              <a:t>affidamenti interni all’amministrazione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85E5350A-6779-C12D-0D3C-244D8AC65C9B}"/>
              </a:ext>
            </a:extLst>
          </p:cNvPr>
          <p:cNvSpPr/>
          <p:nvPr/>
        </p:nvSpPr>
        <p:spPr>
          <a:xfrm>
            <a:off x="301624" y="5861151"/>
            <a:ext cx="5154241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Impegno derivanti da </a:t>
            </a:r>
            <a:r>
              <a:rPr lang="it-IT" sz="1200" b="1" dirty="0">
                <a:solidFill>
                  <a:schemeClr val="tx1"/>
                </a:solidFill>
              </a:rPr>
              <a:t>altri tipi di impegni 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21E095D9-0EDF-EDDB-265E-215E35F2F62E}"/>
              </a:ext>
            </a:extLst>
          </p:cNvPr>
          <p:cNvSpPr/>
          <p:nvPr/>
        </p:nvSpPr>
        <p:spPr>
          <a:xfrm>
            <a:off x="332143" y="4586894"/>
            <a:ext cx="3398286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Come individuare il Cod. ID Esterno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CEA7E188-59B4-13A1-648F-9CAA3DC0318B}"/>
              </a:ext>
            </a:extLst>
          </p:cNvPr>
          <p:cNvSpPr/>
          <p:nvPr/>
        </p:nvSpPr>
        <p:spPr>
          <a:xfrm>
            <a:off x="5650265" y="4928368"/>
            <a:ext cx="3428804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Inserire il </a:t>
            </a:r>
            <a:r>
              <a:rPr lang="it-IT" sz="1200" b="1" dirty="0">
                <a:solidFill>
                  <a:schemeClr val="tx1"/>
                </a:solidFill>
              </a:rPr>
              <a:t>CIG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86115572-10EE-7B82-1B41-EED8F83B4CEE}"/>
              </a:ext>
            </a:extLst>
          </p:cNvPr>
          <p:cNvSpPr/>
          <p:nvPr/>
        </p:nvSpPr>
        <p:spPr>
          <a:xfrm>
            <a:off x="5650265" y="5368692"/>
            <a:ext cx="3428804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Inserire il testo </a:t>
            </a:r>
            <a:r>
              <a:rPr lang="it-IT" sz="1200" b="1" dirty="0">
                <a:solidFill>
                  <a:schemeClr val="tx1"/>
                </a:solidFill>
              </a:rPr>
              <a:t>Interno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2477FD95-3B75-1295-9616-BBE7FEBA001C}"/>
              </a:ext>
            </a:extLst>
          </p:cNvPr>
          <p:cNvSpPr/>
          <p:nvPr/>
        </p:nvSpPr>
        <p:spPr>
          <a:xfrm>
            <a:off x="5650265" y="5818543"/>
            <a:ext cx="3428804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Inserire il testo </a:t>
            </a:r>
            <a:r>
              <a:rPr lang="it-IT" sz="1200" b="1" dirty="0">
                <a:solidFill>
                  <a:schemeClr val="tx1"/>
                </a:solidFill>
              </a:rPr>
              <a:t>Altro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BBED15BB-1AE3-45D3-290D-0596D1BEA9A5}"/>
              </a:ext>
            </a:extLst>
          </p:cNvPr>
          <p:cNvGrpSpPr/>
          <p:nvPr/>
        </p:nvGrpSpPr>
        <p:grpSpPr>
          <a:xfrm>
            <a:off x="9079069" y="202768"/>
            <a:ext cx="3003440" cy="381054"/>
            <a:chOff x="9079069" y="202768"/>
            <a:chExt cx="3003440" cy="381054"/>
          </a:xfrm>
        </p:grpSpPr>
        <p:sp>
          <p:nvSpPr>
            <p:cNvPr id="21" name="Rectangle: Rounded Corners 6">
              <a:extLst>
                <a:ext uri="{FF2B5EF4-FFF2-40B4-BE49-F238E27FC236}">
                  <a16:creationId xmlns:a16="http://schemas.microsoft.com/office/drawing/2014/main" id="{28EFB509-C9BA-D3D6-4783-6C7C5B9EBBE4}"/>
                </a:ext>
              </a:extLst>
            </p:cNvPr>
            <p:cNvSpPr/>
            <p:nvPr/>
          </p:nvSpPr>
          <p:spPr>
            <a:xfrm>
              <a:off x="9079069" y="202768"/>
              <a:ext cx="2516161" cy="3810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200" b="1" noProof="0" dirty="0">
                  <a:solidFill>
                    <a:prstClr val="white"/>
                  </a:solidFill>
                </a:rPr>
                <a:t>Caso </a:t>
              </a:r>
              <a:r>
                <a:rPr lang="en-US" sz="1200" b="1" noProof="0" dirty="0" err="1">
                  <a:solidFill>
                    <a:prstClr val="white"/>
                  </a:solidFill>
                </a:rPr>
                <a:t>applicativo</a:t>
              </a:r>
              <a:r>
                <a:rPr lang="en-US" sz="1200" b="1" noProof="0" dirty="0">
                  <a:solidFill>
                    <a:prstClr val="white"/>
                  </a:solidFill>
                </a:rPr>
                <a:t> in ReGis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2" name="Freccia a destra 21">
              <a:extLst>
                <a:ext uri="{FF2B5EF4-FFF2-40B4-BE49-F238E27FC236}">
                  <a16:creationId xmlns:a16="http://schemas.microsoft.com/office/drawing/2014/main" id="{73C0B5DB-21FE-13D1-11F4-3C9DAE5ABA44}"/>
                </a:ext>
              </a:extLst>
            </p:cNvPr>
            <p:cNvSpPr/>
            <p:nvPr/>
          </p:nvSpPr>
          <p:spPr>
            <a:xfrm>
              <a:off x="11691892" y="222127"/>
              <a:ext cx="390617" cy="342335"/>
            </a:xfrm>
            <a:prstGeom prst="rightArrow">
              <a:avLst>
                <a:gd name="adj1" fmla="val 29990"/>
                <a:gd name="adj2" fmla="val 58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15EC914A-6644-E750-4AC1-FF68D528A18E}"/>
              </a:ext>
            </a:extLst>
          </p:cNvPr>
          <p:cNvCxnSpPr/>
          <p:nvPr/>
        </p:nvCxnSpPr>
        <p:spPr>
          <a:xfrm>
            <a:off x="490842" y="4082472"/>
            <a:ext cx="10947189" cy="0"/>
          </a:xfrm>
          <a:prstGeom prst="line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84391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479FB09D-D96A-54C1-5873-FA89DBD12A32}"/>
              </a:ext>
            </a:extLst>
          </p:cNvPr>
          <p:cNvSpPr/>
          <p:nvPr/>
        </p:nvSpPr>
        <p:spPr>
          <a:xfrm>
            <a:off x="3759746" y="1495101"/>
            <a:ext cx="8229054" cy="1805172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/>
                </a:solidFill>
              </a:rPr>
              <a:t>Impegno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/>
                </a:solidFill>
              </a:rPr>
              <a:t>Fattura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/>
                </a:solidFill>
              </a:rPr>
              <a:t>Determina di liquidazione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/>
                </a:solidFill>
              </a:rPr>
              <a:t>Mandato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/>
                </a:solidFill>
              </a:rPr>
              <a:t>Quietanza di pagamento del mandato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/>
                </a:solidFill>
              </a:rPr>
              <a:t>F24 riversamento IVA a Erario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/>
                </a:solidFill>
              </a:rPr>
              <a:t>Altri giustificativi di spesa (*)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0CADDB6-E967-B2B5-14B8-7D41E7A9055B}"/>
              </a:ext>
            </a:extLst>
          </p:cNvPr>
          <p:cNvSpPr/>
          <p:nvPr/>
        </p:nvSpPr>
        <p:spPr>
          <a:xfrm>
            <a:off x="271232" y="1495101"/>
            <a:ext cx="3428804" cy="1805172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ctr" anchorCtr="0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MANDATO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CA9FF7B-4F2E-57DC-1D57-1CDD05A75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9" t="14561" r="6711" b="19922"/>
          <a:stretch/>
        </p:blipFill>
        <p:spPr>
          <a:xfrm>
            <a:off x="353483" y="78852"/>
            <a:ext cx="1809750" cy="3910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SEZ. GESTIONE SPESE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PAGAMENTO A COSTI REALI  </a:t>
            </a:r>
            <a:r>
              <a:rPr lang="it-IT" sz="1400" dirty="0">
                <a:solidFill>
                  <a:schemeClr val="tx1"/>
                </a:solidFill>
              </a:rPr>
              <a:t>– aggiungere il pagamento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DC9C3B2-34A8-36CE-C5FC-7B81F3667DD2}"/>
              </a:ext>
            </a:extLst>
          </p:cNvPr>
          <p:cNvSpPr/>
          <p:nvPr/>
        </p:nvSpPr>
        <p:spPr>
          <a:xfrm>
            <a:off x="565150" y="788209"/>
            <a:ext cx="1135295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13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67396F-EDC0-3124-0440-9B80F3D298CA}"/>
              </a:ext>
            </a:extLst>
          </p:cNvPr>
          <p:cNvSpPr/>
          <p:nvPr/>
        </p:nvSpPr>
        <p:spPr>
          <a:xfrm>
            <a:off x="478193" y="1349210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227080AB-7432-CA68-2641-85C4296CE49B}"/>
              </a:ext>
            </a:extLst>
          </p:cNvPr>
          <p:cNvSpPr/>
          <p:nvPr/>
        </p:nvSpPr>
        <p:spPr>
          <a:xfrm>
            <a:off x="271232" y="3414907"/>
            <a:ext cx="11646648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Inserire/richiamare nella casella </a:t>
            </a:r>
            <a:r>
              <a:rPr lang="it-IT" sz="1200" b="1" dirty="0">
                <a:solidFill>
                  <a:schemeClr val="tx1"/>
                </a:solidFill>
              </a:rPr>
              <a:t>Mandato</a:t>
            </a:r>
            <a:r>
              <a:rPr lang="it-IT" sz="1200" dirty="0">
                <a:solidFill>
                  <a:schemeClr val="tx1"/>
                </a:solidFill>
              </a:rPr>
              <a:t> il numero di mandato effettivo 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6BA7F101-4BCE-720D-EB4F-A86BBC3D57EB}"/>
              </a:ext>
            </a:extLst>
          </p:cNvPr>
          <p:cNvSpPr/>
          <p:nvPr/>
        </p:nvSpPr>
        <p:spPr>
          <a:xfrm>
            <a:off x="478193" y="3129548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NOTA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82C3125-1833-16B9-3055-F03C705037CD}"/>
              </a:ext>
            </a:extLst>
          </p:cNvPr>
          <p:cNvGrpSpPr/>
          <p:nvPr/>
        </p:nvGrpSpPr>
        <p:grpSpPr>
          <a:xfrm>
            <a:off x="9079069" y="202768"/>
            <a:ext cx="3003440" cy="381054"/>
            <a:chOff x="9079069" y="202768"/>
            <a:chExt cx="3003440" cy="381054"/>
          </a:xfrm>
        </p:grpSpPr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B8246C54-E569-F01B-589C-311370738022}"/>
                </a:ext>
              </a:extLst>
            </p:cNvPr>
            <p:cNvSpPr/>
            <p:nvPr/>
          </p:nvSpPr>
          <p:spPr>
            <a:xfrm>
              <a:off x="9079069" y="202768"/>
              <a:ext cx="2516161" cy="3810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200" b="1" noProof="0" dirty="0">
                  <a:solidFill>
                    <a:prstClr val="white"/>
                  </a:solidFill>
                </a:rPr>
                <a:t>Caso </a:t>
              </a:r>
              <a:r>
                <a:rPr lang="en-US" sz="1200" b="1" noProof="0" dirty="0" err="1">
                  <a:solidFill>
                    <a:prstClr val="white"/>
                  </a:solidFill>
                </a:rPr>
                <a:t>applicativo</a:t>
              </a:r>
              <a:r>
                <a:rPr lang="en-US" sz="1200" b="1" noProof="0" dirty="0">
                  <a:solidFill>
                    <a:prstClr val="white"/>
                  </a:solidFill>
                </a:rPr>
                <a:t> in ReGis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Freccia a destra 11">
              <a:extLst>
                <a:ext uri="{FF2B5EF4-FFF2-40B4-BE49-F238E27FC236}">
                  <a16:creationId xmlns:a16="http://schemas.microsoft.com/office/drawing/2014/main" id="{D8CDE930-3409-DFD1-68A3-320E0A9FA240}"/>
                </a:ext>
              </a:extLst>
            </p:cNvPr>
            <p:cNvSpPr/>
            <p:nvPr/>
          </p:nvSpPr>
          <p:spPr>
            <a:xfrm>
              <a:off x="11691892" y="222127"/>
              <a:ext cx="390617" cy="342335"/>
            </a:xfrm>
            <a:prstGeom prst="rightArrow">
              <a:avLst>
                <a:gd name="adj1" fmla="val 29990"/>
                <a:gd name="adj2" fmla="val 58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2FB7F49-22F9-6124-7BDB-388ED6591A72}"/>
              </a:ext>
            </a:extLst>
          </p:cNvPr>
          <p:cNvCxnSpPr/>
          <p:nvPr/>
        </p:nvCxnSpPr>
        <p:spPr>
          <a:xfrm>
            <a:off x="490842" y="5929744"/>
            <a:ext cx="10947189" cy="0"/>
          </a:xfrm>
          <a:prstGeom prst="line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8ED74A9-8489-5C42-6384-E5A8ED395FC3}"/>
              </a:ext>
            </a:extLst>
          </p:cNvPr>
          <p:cNvSpPr txBox="1"/>
          <p:nvPr/>
        </p:nvSpPr>
        <p:spPr>
          <a:xfrm>
            <a:off x="328545" y="6490970"/>
            <a:ext cx="11583447" cy="293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200" i="1" dirty="0">
                <a:solidFill>
                  <a:schemeClr val="tx1"/>
                </a:solidFill>
              </a:rPr>
              <a:t>(*)  L’amministrazione centrale si riserva ogni opportuno approfondimento anche di natura documentale in merito a spese diverse da quelle considerate nell’esempio  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072D7C0B-BE53-CE09-F41C-003B48E8504D}"/>
              </a:ext>
            </a:extLst>
          </p:cNvPr>
          <p:cNvGrpSpPr/>
          <p:nvPr/>
        </p:nvGrpSpPr>
        <p:grpSpPr>
          <a:xfrm>
            <a:off x="233880" y="3924681"/>
            <a:ext cx="11684000" cy="2468614"/>
            <a:chOff x="233880" y="3924681"/>
            <a:chExt cx="11684000" cy="2468614"/>
          </a:xfrm>
        </p:grpSpPr>
        <p:pic>
          <p:nvPicPr>
            <p:cNvPr id="18" name="Immagine 17" descr="Immagine che contiene testo, linea, numero, schermata&#10;&#10;Descrizione generata automaticamente">
              <a:extLst>
                <a:ext uri="{FF2B5EF4-FFF2-40B4-BE49-F238E27FC236}">
                  <a16:creationId xmlns:a16="http://schemas.microsoft.com/office/drawing/2014/main" id="{AEC47DC8-A4EA-BB15-C331-86A3E1EBA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7"/>
            <a:stretch/>
          </p:blipFill>
          <p:spPr>
            <a:xfrm>
              <a:off x="233880" y="3924681"/>
              <a:ext cx="11684000" cy="246861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D9B3CD1C-2CFF-46F4-355D-65E6640A1F64}"/>
                </a:ext>
              </a:extLst>
            </p:cNvPr>
            <p:cNvSpPr/>
            <p:nvPr/>
          </p:nvSpPr>
          <p:spPr>
            <a:xfrm>
              <a:off x="3160450" y="5328993"/>
              <a:ext cx="539586" cy="198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2666672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BAA6CE13-6A99-7215-0274-D0584644D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0" y="3706797"/>
            <a:ext cx="11588750" cy="21018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CA9FF7B-4F2E-57DC-1D57-1CDD05A755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9" t="14561" r="6711" b="19922"/>
          <a:stretch/>
        </p:blipFill>
        <p:spPr>
          <a:xfrm>
            <a:off x="353483" y="78852"/>
            <a:ext cx="1809750" cy="3910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3">
            <a:extLst>
              <a:ext uri="{FF2B5EF4-FFF2-40B4-BE49-F238E27FC236}">
                <a16:creationId xmlns:a16="http://schemas.microsoft.com/office/drawing/2014/main" id="{6418330E-9A7C-6BA8-ED89-B7F564D83A57}"/>
              </a:ext>
            </a:extLst>
          </p:cNvPr>
          <p:cNvSpPr txBox="1">
            <a:spLocks/>
          </p:cNvSpPr>
          <p:nvPr/>
        </p:nvSpPr>
        <p:spPr>
          <a:xfrm>
            <a:off x="558800" y="622559"/>
            <a:ext cx="11122939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56B093"/>
              </a:solidFill>
              <a:effectLst/>
              <a:uLnTx/>
              <a:uFillTx/>
              <a:latin typeface="Century Gothic" panose="020B0502020202020204" pitchFamily="34" charset="0"/>
              <a:ea typeface="Georgia" charset="0"/>
              <a:cs typeface="Georgia" charset="0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SEZ. GESTIONE SPESE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</a:t>
            </a:r>
            <a:r>
              <a:rPr lang="it-IT" sz="1400" b="1" dirty="0">
                <a:solidFill>
                  <a:schemeClr val="tx1"/>
                </a:solidFill>
              </a:rPr>
              <a:t>GIUSTIFICATIVI DI SPESA </a:t>
            </a:r>
            <a:r>
              <a:rPr lang="it-IT" sz="1400" dirty="0">
                <a:solidFill>
                  <a:schemeClr val="tx1"/>
                </a:solidFill>
              </a:rPr>
              <a:t>– aggiungere il pagamento richiamandola dalla sezione precedente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DC9C3B2-34A8-36CE-C5FC-7B81F3667DD2}"/>
              </a:ext>
            </a:extLst>
          </p:cNvPr>
          <p:cNvSpPr/>
          <p:nvPr/>
        </p:nvSpPr>
        <p:spPr>
          <a:xfrm>
            <a:off x="565150" y="788209"/>
            <a:ext cx="1135295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14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67396F-EDC0-3124-0440-9B80F3D298CA}"/>
              </a:ext>
            </a:extLst>
          </p:cNvPr>
          <p:cNvSpPr/>
          <p:nvPr/>
        </p:nvSpPr>
        <p:spPr>
          <a:xfrm>
            <a:off x="478193" y="1349210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479FB09D-D96A-54C1-5873-FA89DBD12A32}"/>
              </a:ext>
            </a:extLst>
          </p:cNvPr>
          <p:cNvSpPr/>
          <p:nvPr/>
        </p:nvSpPr>
        <p:spPr>
          <a:xfrm>
            <a:off x="3759746" y="1726008"/>
            <a:ext cx="8229054" cy="673627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t" anchorCtr="0"/>
          <a:lstStyle/>
          <a:p>
            <a:pPr>
              <a:lnSpc>
                <a:spcPct val="120000"/>
              </a:lnSpc>
            </a:pPr>
            <a:r>
              <a:rPr lang="it-IT" sz="1200" dirty="0">
                <a:solidFill>
                  <a:schemeClr val="tx1"/>
                </a:solidFill>
              </a:rPr>
              <a:t>Fattura originale (tracciato file xml, </a:t>
            </a:r>
            <a:r>
              <a:rPr lang="it-IT" sz="1200" dirty="0" err="1">
                <a:solidFill>
                  <a:schemeClr val="tx1"/>
                </a:solidFill>
              </a:rPr>
              <a:t>etc</a:t>
            </a:r>
            <a:r>
              <a:rPr lang="it-IT" sz="12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it-IT" sz="1200" dirty="0">
                <a:solidFill>
                  <a:schemeClr val="tx1"/>
                </a:solidFill>
              </a:rPr>
              <a:t>Altri giustificativi (*)</a:t>
            </a:r>
          </a:p>
          <a:p>
            <a:pPr>
              <a:lnSpc>
                <a:spcPct val="120000"/>
              </a:lnSpc>
            </a:pP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DCBFA3-DA06-4F61-F345-7BA37785145A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0CADDB6-E967-B2B5-14B8-7D41E7A9055B}"/>
              </a:ext>
            </a:extLst>
          </p:cNvPr>
          <p:cNvSpPr/>
          <p:nvPr/>
        </p:nvSpPr>
        <p:spPr>
          <a:xfrm>
            <a:off x="271232" y="1726008"/>
            <a:ext cx="3428804" cy="680615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ctr" anchorCtr="0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MANDATO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C6031561-2019-93ED-4D78-2D5569FA8B27}"/>
              </a:ext>
            </a:extLst>
          </p:cNvPr>
          <p:cNvSpPr/>
          <p:nvPr/>
        </p:nvSpPr>
        <p:spPr>
          <a:xfrm>
            <a:off x="271232" y="2941528"/>
            <a:ext cx="11646648" cy="399140"/>
          </a:xfrm>
          <a:prstGeom prst="roundRect">
            <a:avLst/>
          </a:prstGeom>
          <a:solidFill>
            <a:srgbClr val="DB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 anchorCtr="0"/>
          <a:lstStyle/>
          <a:p>
            <a:r>
              <a:rPr lang="it-IT" sz="1200" dirty="0">
                <a:solidFill>
                  <a:schemeClr val="tx1"/>
                </a:solidFill>
              </a:rPr>
              <a:t>Inserire nella casella </a:t>
            </a:r>
            <a:r>
              <a:rPr lang="it-IT" sz="1200" b="1" dirty="0">
                <a:solidFill>
                  <a:schemeClr val="tx1"/>
                </a:solidFill>
              </a:rPr>
              <a:t>Mandato</a:t>
            </a:r>
            <a:r>
              <a:rPr lang="it-IT" sz="1200" dirty="0">
                <a:solidFill>
                  <a:schemeClr val="tx1"/>
                </a:solidFill>
              </a:rPr>
              <a:t> il </a:t>
            </a:r>
            <a:r>
              <a:rPr lang="it-IT" sz="1200" dirty="0" err="1">
                <a:solidFill>
                  <a:schemeClr val="tx1"/>
                </a:solidFill>
              </a:rPr>
              <a:t>Cod</a:t>
            </a:r>
            <a:r>
              <a:rPr lang="it-IT" sz="1200" dirty="0">
                <a:solidFill>
                  <a:schemeClr val="tx1"/>
                </a:solidFill>
              </a:rPr>
              <a:t> ID Esterno inserito nella sezione </a:t>
            </a:r>
            <a:r>
              <a:rPr lang="it-IT" sz="1200" b="1" dirty="0">
                <a:solidFill>
                  <a:schemeClr val="tx1"/>
                </a:solidFill>
              </a:rPr>
              <a:t>Impegni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7D66AE8A-FA31-5CBB-FB24-06EF690F790B}"/>
              </a:ext>
            </a:extLst>
          </p:cNvPr>
          <p:cNvSpPr/>
          <p:nvPr/>
        </p:nvSpPr>
        <p:spPr>
          <a:xfrm>
            <a:off x="478193" y="2656169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NOTA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6B3983A-60B5-6BEB-70EA-466AA144D0F6}"/>
              </a:ext>
            </a:extLst>
          </p:cNvPr>
          <p:cNvGrpSpPr/>
          <p:nvPr/>
        </p:nvGrpSpPr>
        <p:grpSpPr>
          <a:xfrm>
            <a:off x="9079069" y="202768"/>
            <a:ext cx="3003440" cy="381054"/>
            <a:chOff x="9079069" y="202768"/>
            <a:chExt cx="3003440" cy="381054"/>
          </a:xfrm>
        </p:grpSpPr>
        <p:sp>
          <p:nvSpPr>
            <p:cNvPr id="14" name="Rectangle: Rounded Corners 6">
              <a:extLst>
                <a:ext uri="{FF2B5EF4-FFF2-40B4-BE49-F238E27FC236}">
                  <a16:creationId xmlns:a16="http://schemas.microsoft.com/office/drawing/2014/main" id="{B7AEA70C-DC87-8874-4E4D-E35D718852A5}"/>
                </a:ext>
              </a:extLst>
            </p:cNvPr>
            <p:cNvSpPr/>
            <p:nvPr/>
          </p:nvSpPr>
          <p:spPr>
            <a:xfrm>
              <a:off x="9079069" y="202768"/>
              <a:ext cx="2516161" cy="3810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200" b="1" noProof="0" dirty="0">
                  <a:solidFill>
                    <a:prstClr val="white"/>
                  </a:solidFill>
                </a:rPr>
                <a:t>Caso </a:t>
              </a:r>
              <a:r>
                <a:rPr lang="en-US" sz="1200" b="1" noProof="0" dirty="0" err="1">
                  <a:solidFill>
                    <a:prstClr val="white"/>
                  </a:solidFill>
                </a:rPr>
                <a:t>applicativo</a:t>
              </a:r>
              <a:r>
                <a:rPr lang="en-US" sz="1200" b="1" noProof="0" dirty="0">
                  <a:solidFill>
                    <a:prstClr val="white"/>
                  </a:solidFill>
                </a:rPr>
                <a:t> in ReGis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15" name="Freccia a destra 14">
              <a:extLst>
                <a:ext uri="{FF2B5EF4-FFF2-40B4-BE49-F238E27FC236}">
                  <a16:creationId xmlns:a16="http://schemas.microsoft.com/office/drawing/2014/main" id="{1BD78011-DD9D-D743-7EA2-00A5404E9369}"/>
                </a:ext>
              </a:extLst>
            </p:cNvPr>
            <p:cNvSpPr/>
            <p:nvPr/>
          </p:nvSpPr>
          <p:spPr>
            <a:xfrm>
              <a:off x="11691892" y="222127"/>
              <a:ext cx="390617" cy="342335"/>
            </a:xfrm>
            <a:prstGeom prst="rightArrow">
              <a:avLst>
                <a:gd name="adj1" fmla="val 29990"/>
                <a:gd name="adj2" fmla="val 58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6ABB9FE4-97E7-21A3-3E68-FDE17169507E}"/>
              </a:ext>
            </a:extLst>
          </p:cNvPr>
          <p:cNvCxnSpPr/>
          <p:nvPr/>
        </p:nvCxnSpPr>
        <p:spPr>
          <a:xfrm>
            <a:off x="622405" y="5403276"/>
            <a:ext cx="10947189" cy="0"/>
          </a:xfrm>
          <a:prstGeom prst="line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55F0A35-D703-84B7-9932-287AB770244B}"/>
              </a:ext>
            </a:extLst>
          </p:cNvPr>
          <p:cNvSpPr txBox="1"/>
          <p:nvPr/>
        </p:nvSpPr>
        <p:spPr>
          <a:xfrm>
            <a:off x="328545" y="6490970"/>
            <a:ext cx="11583447" cy="293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200" i="1" dirty="0">
                <a:solidFill>
                  <a:schemeClr val="tx1"/>
                </a:solidFill>
              </a:rPr>
              <a:t>(*)  L’amministrazione centrale si riserva ogni opportuno approfondimento anche di natura documentale in merito a spese diverse da quelle considerate nell’esempio  </a:t>
            </a:r>
          </a:p>
        </p:txBody>
      </p:sp>
    </p:spTree>
    <p:extLst>
      <p:ext uri="{BB962C8B-B14F-4D97-AF65-F5344CB8AC3E}">
        <p14:creationId xmlns:p14="http://schemas.microsoft.com/office/powerpoint/2010/main" val="18012553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raphic 11">
            <a:extLst>
              <a:ext uri="{FF2B5EF4-FFF2-40B4-BE49-F238E27FC236}">
                <a16:creationId xmlns:a16="http://schemas.microsoft.com/office/drawing/2014/main" id="{7289B60E-33CE-5CF7-4AB1-511C2BCDB45F}"/>
              </a:ext>
            </a:extLst>
          </p:cNvPr>
          <p:cNvSpPr/>
          <p:nvPr/>
        </p:nvSpPr>
        <p:spPr>
          <a:xfrm>
            <a:off x="6686551" y="1619977"/>
            <a:ext cx="4605500" cy="4534868"/>
          </a:xfrm>
          <a:prstGeom prst="roundRect">
            <a:avLst>
              <a:gd name="adj" fmla="val 11659"/>
            </a:avLst>
          </a:prstGeom>
          <a:solidFill>
            <a:schemeClr val="bg1"/>
          </a:solidFill>
          <a:ln w="135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6">
            <a:extLst>
              <a:ext uri="{FF2B5EF4-FFF2-40B4-BE49-F238E27FC236}">
                <a16:creationId xmlns:a16="http://schemas.microsoft.com/office/drawing/2014/main" id="{9C31F464-80BC-9E98-7A3E-ECA4C5DD0EC9}"/>
              </a:ext>
            </a:extLst>
          </p:cNvPr>
          <p:cNvSpPr/>
          <p:nvPr/>
        </p:nvSpPr>
        <p:spPr>
          <a:xfrm>
            <a:off x="838199" y="1566919"/>
            <a:ext cx="10687051" cy="6205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317500" dist="114300" dir="5400000" algn="ctr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600" b="1" u="sng" noProof="0" dirty="0">
                <a:solidFill>
                  <a:prstClr val="white"/>
                </a:solidFill>
              </a:rPr>
              <a:t>RICHIESTA DI RIMBORSO 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352ED19B-C384-A318-8044-F5FED5F51630}"/>
              </a:ext>
            </a:extLst>
          </p:cNvPr>
          <p:cNvGrpSpPr/>
          <p:nvPr/>
        </p:nvGrpSpPr>
        <p:grpSpPr>
          <a:xfrm>
            <a:off x="1584155" y="2393738"/>
            <a:ext cx="9190352" cy="360001"/>
            <a:chOff x="1585750" y="2358528"/>
            <a:chExt cx="9190352" cy="360001"/>
          </a:xfrm>
        </p:grpSpPr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7627C23A-160B-9DFF-2458-E2FD0567FC80}"/>
                </a:ext>
              </a:extLst>
            </p:cNvPr>
            <p:cNvSpPr/>
            <p:nvPr/>
          </p:nvSpPr>
          <p:spPr>
            <a:xfrm>
              <a:off x="7202501" y="2358529"/>
              <a:ext cx="3573601" cy="360000"/>
            </a:xfrm>
            <a:prstGeom prst="roundRect">
              <a:avLst/>
            </a:prstGeom>
            <a:solidFill>
              <a:srgbClr val="E3EBE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BOZZA</a:t>
              </a:r>
              <a:endParaRPr lang="it-IT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ttangolo con angoli arrotondati 25">
              <a:extLst>
                <a:ext uri="{FF2B5EF4-FFF2-40B4-BE49-F238E27FC236}">
                  <a16:creationId xmlns:a16="http://schemas.microsoft.com/office/drawing/2014/main" id="{214C0AC1-8329-A482-CCB9-E17DAFD3974C}"/>
                </a:ext>
              </a:extLst>
            </p:cNvPr>
            <p:cNvSpPr/>
            <p:nvPr/>
          </p:nvSpPr>
          <p:spPr>
            <a:xfrm>
              <a:off x="1585750" y="2358528"/>
              <a:ext cx="5040024" cy="360000"/>
            </a:xfrm>
            <a:prstGeom prst="roundRect">
              <a:avLst/>
            </a:prstGeom>
            <a:solidFill>
              <a:srgbClr val="BEC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>
                  <a:solidFill>
                    <a:schemeClr val="tx1"/>
                  </a:solidFill>
                </a:rPr>
                <a:t>SOGGETTO ATTUATORE</a:t>
              </a:r>
              <a:endParaRPr lang="it-IT" b="1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2C89AF55-3225-AF0F-5F71-E3113ED4A0A9}"/>
              </a:ext>
            </a:extLst>
          </p:cNvPr>
          <p:cNvGrpSpPr/>
          <p:nvPr/>
        </p:nvGrpSpPr>
        <p:grpSpPr>
          <a:xfrm>
            <a:off x="1569866" y="2954622"/>
            <a:ext cx="9218928" cy="361024"/>
            <a:chOff x="1569866" y="2954622"/>
            <a:chExt cx="9218928" cy="361024"/>
          </a:xfrm>
        </p:grpSpPr>
        <p:sp>
          <p:nvSpPr>
            <p:cNvPr id="38" name="Rettangolo con angoli arrotondati 37">
              <a:extLst>
                <a:ext uri="{FF2B5EF4-FFF2-40B4-BE49-F238E27FC236}">
                  <a16:creationId xmlns:a16="http://schemas.microsoft.com/office/drawing/2014/main" id="{D0D3D5BE-4465-5DED-1167-5AB64D9C83FE}"/>
                </a:ext>
              </a:extLst>
            </p:cNvPr>
            <p:cNvSpPr/>
            <p:nvPr/>
          </p:nvSpPr>
          <p:spPr>
            <a:xfrm>
              <a:off x="7215193" y="2955646"/>
              <a:ext cx="3573601" cy="360000"/>
            </a:xfrm>
            <a:prstGeom prst="roundRect">
              <a:avLst/>
            </a:prstGeom>
            <a:solidFill>
              <a:srgbClr val="E3EBE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>
                  <a:solidFill>
                    <a:schemeClr val="tx1"/>
                  </a:solidFill>
                </a:rPr>
                <a:t>DA CONTROLLARE</a:t>
              </a:r>
            </a:p>
          </p:txBody>
        </p:sp>
        <p:sp>
          <p:nvSpPr>
            <p:cNvPr id="39" name="Rettangolo con angoli arrotondati 38">
              <a:extLst>
                <a:ext uri="{FF2B5EF4-FFF2-40B4-BE49-F238E27FC236}">
                  <a16:creationId xmlns:a16="http://schemas.microsoft.com/office/drawing/2014/main" id="{53F34373-012A-AE48-6FE4-C492313C191C}"/>
                </a:ext>
              </a:extLst>
            </p:cNvPr>
            <p:cNvSpPr/>
            <p:nvPr/>
          </p:nvSpPr>
          <p:spPr>
            <a:xfrm>
              <a:off x="1569866" y="2954622"/>
              <a:ext cx="5054313" cy="360000"/>
            </a:xfrm>
            <a:prstGeom prst="roundRect">
              <a:avLst/>
            </a:prstGeom>
            <a:solidFill>
              <a:srgbClr val="BEC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>
                  <a:solidFill>
                    <a:schemeClr val="tx1"/>
                  </a:solidFill>
                </a:rPr>
                <a:t>AMMINISTRAZIONE CENTRALE</a:t>
              </a:r>
              <a:endParaRPr lang="it-IT" b="1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8F828AD2-E2B2-C40D-EB80-6D4C9B34E25A}"/>
              </a:ext>
            </a:extLst>
          </p:cNvPr>
          <p:cNvGrpSpPr/>
          <p:nvPr/>
        </p:nvGrpSpPr>
        <p:grpSpPr>
          <a:xfrm>
            <a:off x="1569867" y="3516529"/>
            <a:ext cx="9218927" cy="361024"/>
            <a:chOff x="1557175" y="3744270"/>
            <a:chExt cx="9218927" cy="361024"/>
          </a:xfrm>
        </p:grpSpPr>
        <p:sp>
          <p:nvSpPr>
            <p:cNvPr id="40" name="Rettangolo con angoli arrotondati 39">
              <a:extLst>
                <a:ext uri="{FF2B5EF4-FFF2-40B4-BE49-F238E27FC236}">
                  <a16:creationId xmlns:a16="http://schemas.microsoft.com/office/drawing/2014/main" id="{371881F2-2397-A583-19FE-C9CCF5B14F27}"/>
                </a:ext>
              </a:extLst>
            </p:cNvPr>
            <p:cNvSpPr/>
            <p:nvPr/>
          </p:nvSpPr>
          <p:spPr>
            <a:xfrm>
              <a:off x="7202501" y="3745294"/>
              <a:ext cx="3573601" cy="360000"/>
            </a:xfrm>
            <a:prstGeom prst="roundRect">
              <a:avLst/>
            </a:prstGeom>
            <a:solidFill>
              <a:srgbClr val="E3EBE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>
                      <a:alpha val="50000"/>
                    </a:schemeClr>
                  </a:solidFill>
                </a:rPr>
                <a:t>DA INTEGRARE</a:t>
              </a:r>
              <a:endParaRPr lang="it-IT" b="1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41" name="Rettangolo con angoli arrotondati 40">
              <a:extLst>
                <a:ext uri="{FF2B5EF4-FFF2-40B4-BE49-F238E27FC236}">
                  <a16:creationId xmlns:a16="http://schemas.microsoft.com/office/drawing/2014/main" id="{C9748C41-FC01-2C61-2912-303448BC9C78}"/>
                </a:ext>
              </a:extLst>
            </p:cNvPr>
            <p:cNvSpPr/>
            <p:nvPr/>
          </p:nvSpPr>
          <p:spPr>
            <a:xfrm>
              <a:off x="1557175" y="3744270"/>
              <a:ext cx="5054314" cy="360000"/>
            </a:xfrm>
            <a:prstGeom prst="roundRect">
              <a:avLst/>
            </a:prstGeom>
            <a:solidFill>
              <a:srgbClr val="BEC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>
                  <a:solidFill>
                    <a:schemeClr val="tx1"/>
                  </a:solidFill>
                </a:rPr>
                <a:t>SOGGETTO ATTUATORE</a:t>
              </a: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A7C438B7-F56E-4206-108F-C1DD44C8DFAE}"/>
              </a:ext>
            </a:extLst>
          </p:cNvPr>
          <p:cNvGrpSpPr/>
          <p:nvPr/>
        </p:nvGrpSpPr>
        <p:grpSpPr>
          <a:xfrm>
            <a:off x="1569867" y="4078436"/>
            <a:ext cx="9218927" cy="361024"/>
            <a:chOff x="1582559" y="4358755"/>
            <a:chExt cx="9218927" cy="361024"/>
          </a:xfrm>
        </p:grpSpPr>
        <p:sp>
          <p:nvSpPr>
            <p:cNvPr id="42" name="Rettangolo con angoli arrotondati 41">
              <a:extLst>
                <a:ext uri="{FF2B5EF4-FFF2-40B4-BE49-F238E27FC236}">
                  <a16:creationId xmlns:a16="http://schemas.microsoft.com/office/drawing/2014/main" id="{E5338FAA-B9DB-F0BD-3ABF-8BBA044B25C5}"/>
                </a:ext>
              </a:extLst>
            </p:cNvPr>
            <p:cNvSpPr/>
            <p:nvPr/>
          </p:nvSpPr>
          <p:spPr>
            <a:xfrm>
              <a:off x="7227885" y="4359779"/>
              <a:ext cx="3573601" cy="360000"/>
            </a:xfrm>
            <a:prstGeom prst="roundRect">
              <a:avLst/>
            </a:prstGeom>
            <a:solidFill>
              <a:srgbClr val="E3EBE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>
                      <a:alpha val="50000"/>
                    </a:schemeClr>
                  </a:solidFill>
                </a:rPr>
                <a:t>VERIFICATO FORMALMENTE</a:t>
              </a:r>
              <a:endParaRPr lang="it-IT" b="1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43" name="Rettangolo con angoli arrotondati 42">
              <a:extLst>
                <a:ext uri="{FF2B5EF4-FFF2-40B4-BE49-F238E27FC236}">
                  <a16:creationId xmlns:a16="http://schemas.microsoft.com/office/drawing/2014/main" id="{FAB890F7-B3D6-1F44-2DF7-CFAC4103AF9D}"/>
                </a:ext>
              </a:extLst>
            </p:cNvPr>
            <p:cNvSpPr/>
            <p:nvPr/>
          </p:nvSpPr>
          <p:spPr>
            <a:xfrm>
              <a:off x="1582559" y="4358755"/>
              <a:ext cx="5054312" cy="360000"/>
            </a:xfrm>
            <a:prstGeom prst="roundRect">
              <a:avLst/>
            </a:prstGeom>
            <a:solidFill>
              <a:srgbClr val="BEC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>
                  <a:solidFill>
                    <a:schemeClr val="tx1"/>
                  </a:solidFill>
                </a:rPr>
                <a:t>AMMINISTRAZIONE CENTRALE</a:t>
              </a: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E813DD7E-D0C4-BC2B-17C2-17C398449C4F}"/>
              </a:ext>
            </a:extLst>
          </p:cNvPr>
          <p:cNvGrpSpPr/>
          <p:nvPr/>
        </p:nvGrpSpPr>
        <p:grpSpPr>
          <a:xfrm>
            <a:off x="1569866" y="4640343"/>
            <a:ext cx="9218928" cy="361024"/>
            <a:chOff x="1582558" y="4972216"/>
            <a:chExt cx="9218928" cy="361024"/>
          </a:xfrm>
        </p:grpSpPr>
        <p:sp>
          <p:nvSpPr>
            <p:cNvPr id="44" name="Rettangolo con angoli arrotondati 43">
              <a:extLst>
                <a:ext uri="{FF2B5EF4-FFF2-40B4-BE49-F238E27FC236}">
                  <a16:creationId xmlns:a16="http://schemas.microsoft.com/office/drawing/2014/main" id="{40B48263-C9E8-DCB9-D111-1B3AFF11FBF2}"/>
                </a:ext>
              </a:extLst>
            </p:cNvPr>
            <p:cNvSpPr/>
            <p:nvPr/>
          </p:nvSpPr>
          <p:spPr>
            <a:xfrm>
              <a:off x="7227885" y="4973240"/>
              <a:ext cx="3573601" cy="360000"/>
            </a:xfrm>
            <a:prstGeom prst="roundRect">
              <a:avLst/>
            </a:prstGeom>
            <a:solidFill>
              <a:srgbClr val="E3EBE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>
                      <a:alpha val="50000"/>
                    </a:schemeClr>
                  </a:solidFill>
                </a:rPr>
                <a:t>IN ATTESA DI CONTRODEDUZIONE</a:t>
              </a:r>
              <a:endParaRPr lang="it-IT" b="1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45" name="Rettangolo con angoli arrotondati 44">
              <a:extLst>
                <a:ext uri="{FF2B5EF4-FFF2-40B4-BE49-F238E27FC236}">
                  <a16:creationId xmlns:a16="http://schemas.microsoft.com/office/drawing/2014/main" id="{5EA13713-46A3-3AA2-C690-90C3045EEE09}"/>
                </a:ext>
              </a:extLst>
            </p:cNvPr>
            <p:cNvSpPr/>
            <p:nvPr/>
          </p:nvSpPr>
          <p:spPr>
            <a:xfrm>
              <a:off x="1582558" y="4972216"/>
              <a:ext cx="5054311" cy="360000"/>
            </a:xfrm>
            <a:prstGeom prst="roundRect">
              <a:avLst/>
            </a:prstGeom>
            <a:solidFill>
              <a:srgbClr val="BEC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>
                  <a:solidFill>
                    <a:schemeClr val="tx1"/>
                  </a:solidFill>
                </a:rPr>
                <a:t>SOGGETTO ATTUATORE</a:t>
              </a:r>
            </a:p>
          </p:txBody>
        </p: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ADAE29B1-4A4C-B69C-F461-66502ACC0961}"/>
              </a:ext>
            </a:extLst>
          </p:cNvPr>
          <p:cNvGrpSpPr/>
          <p:nvPr/>
        </p:nvGrpSpPr>
        <p:grpSpPr>
          <a:xfrm>
            <a:off x="1569867" y="5202250"/>
            <a:ext cx="9218927" cy="361024"/>
            <a:chOff x="1582559" y="5611874"/>
            <a:chExt cx="9218927" cy="361024"/>
          </a:xfrm>
        </p:grpSpPr>
        <p:sp>
          <p:nvSpPr>
            <p:cNvPr id="46" name="Rettangolo con angoli arrotondati 45">
              <a:extLst>
                <a:ext uri="{FF2B5EF4-FFF2-40B4-BE49-F238E27FC236}">
                  <a16:creationId xmlns:a16="http://schemas.microsoft.com/office/drawing/2014/main" id="{1B85CF6F-C2AF-71AB-4A0A-C395B9F3D9EE}"/>
                </a:ext>
              </a:extLst>
            </p:cNvPr>
            <p:cNvSpPr/>
            <p:nvPr/>
          </p:nvSpPr>
          <p:spPr>
            <a:xfrm>
              <a:off x="7227885" y="5612898"/>
              <a:ext cx="3573601" cy="360000"/>
            </a:xfrm>
            <a:prstGeom prst="roundRect">
              <a:avLst/>
            </a:prstGeom>
            <a:solidFill>
              <a:srgbClr val="E3EBE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>
                      <a:alpha val="50000"/>
                    </a:schemeClr>
                  </a:solidFill>
                </a:rPr>
                <a:t>CONTRO-DEDUZIONE PRESENTATE</a:t>
              </a:r>
              <a:endParaRPr lang="it-IT" b="1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47" name="Rettangolo con angoli arrotondati 46">
              <a:extLst>
                <a:ext uri="{FF2B5EF4-FFF2-40B4-BE49-F238E27FC236}">
                  <a16:creationId xmlns:a16="http://schemas.microsoft.com/office/drawing/2014/main" id="{9DE30995-BA60-A96F-09A8-9BDD21BB2E4C}"/>
                </a:ext>
              </a:extLst>
            </p:cNvPr>
            <p:cNvSpPr/>
            <p:nvPr/>
          </p:nvSpPr>
          <p:spPr>
            <a:xfrm>
              <a:off x="1582559" y="5611874"/>
              <a:ext cx="5054310" cy="360000"/>
            </a:xfrm>
            <a:prstGeom prst="roundRect">
              <a:avLst/>
            </a:prstGeom>
            <a:solidFill>
              <a:srgbClr val="BEC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>
                  <a:solidFill>
                    <a:schemeClr val="tx1"/>
                  </a:solidFill>
                </a:rPr>
                <a:t>AMMINISTRAZIONE CENTRALE</a:t>
              </a:r>
            </a:p>
          </p:txBody>
        </p: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12D482FC-B029-8B51-742D-8386AB23F157}"/>
              </a:ext>
            </a:extLst>
          </p:cNvPr>
          <p:cNvGrpSpPr/>
          <p:nvPr/>
        </p:nvGrpSpPr>
        <p:grpSpPr>
          <a:xfrm>
            <a:off x="1569866" y="5764158"/>
            <a:ext cx="9218928" cy="361024"/>
            <a:chOff x="1582558" y="5611874"/>
            <a:chExt cx="9218928" cy="361024"/>
          </a:xfrm>
        </p:grpSpPr>
        <p:sp>
          <p:nvSpPr>
            <p:cNvPr id="55" name="Rettangolo con angoli arrotondati 54">
              <a:extLst>
                <a:ext uri="{FF2B5EF4-FFF2-40B4-BE49-F238E27FC236}">
                  <a16:creationId xmlns:a16="http://schemas.microsoft.com/office/drawing/2014/main" id="{F1498701-0C7F-DA2D-D1C8-248B61DE6479}"/>
                </a:ext>
              </a:extLst>
            </p:cNvPr>
            <p:cNvSpPr/>
            <p:nvPr/>
          </p:nvSpPr>
          <p:spPr>
            <a:xfrm>
              <a:off x="7227885" y="5612898"/>
              <a:ext cx="3573601" cy="360000"/>
            </a:xfrm>
            <a:prstGeom prst="roundRect">
              <a:avLst/>
            </a:prstGeom>
            <a:solidFill>
              <a:srgbClr val="E3EBE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APPROVATO</a:t>
              </a:r>
              <a:endParaRPr lang="it-IT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Rettangolo con angoli arrotondati 55">
              <a:extLst>
                <a:ext uri="{FF2B5EF4-FFF2-40B4-BE49-F238E27FC236}">
                  <a16:creationId xmlns:a16="http://schemas.microsoft.com/office/drawing/2014/main" id="{39F787FB-E7BE-25AD-4379-0533AC84951B}"/>
                </a:ext>
              </a:extLst>
            </p:cNvPr>
            <p:cNvSpPr/>
            <p:nvPr/>
          </p:nvSpPr>
          <p:spPr>
            <a:xfrm>
              <a:off x="1582558" y="5611874"/>
              <a:ext cx="5054309" cy="360000"/>
            </a:xfrm>
            <a:prstGeom prst="roundRect">
              <a:avLst/>
            </a:prstGeom>
            <a:solidFill>
              <a:srgbClr val="BEC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>
                  <a:solidFill>
                    <a:schemeClr val="tx1"/>
                  </a:solidFill>
                </a:rPr>
                <a:t>AMMINISTRAZIONE CENTRALE</a:t>
              </a:r>
            </a:p>
          </p:txBody>
        </p:sp>
      </p:grpSp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8D07F45E-F8BB-2200-BE0C-EDA602668B1E}"/>
              </a:ext>
            </a:extLst>
          </p:cNvPr>
          <p:cNvSpPr/>
          <p:nvPr/>
        </p:nvSpPr>
        <p:spPr>
          <a:xfrm>
            <a:off x="7224034" y="2017956"/>
            <a:ext cx="3550473" cy="224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b="1">
                <a:solidFill>
                  <a:schemeClr val="tx1"/>
                </a:solidFill>
              </a:rPr>
              <a:t>STATUS PRATICA</a:t>
            </a:r>
            <a:endParaRPr lang="it-IT" b="1">
              <a:solidFill>
                <a:schemeClr val="tx1"/>
              </a:solidFill>
            </a:endParaRPr>
          </a:p>
        </p:txBody>
      </p:sp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EA9F6F30-A1B8-7D64-C0C3-89D143361B47}"/>
              </a:ext>
            </a:extLst>
          </p:cNvPr>
          <p:cNvSpPr/>
          <p:nvPr/>
        </p:nvSpPr>
        <p:spPr>
          <a:xfrm>
            <a:off x="1568039" y="2017956"/>
            <a:ext cx="5054309" cy="2225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b="1">
                <a:solidFill>
                  <a:schemeClr val="tx1"/>
                </a:solidFill>
              </a:rPr>
              <a:t>RESPONSABILE AZIONE</a:t>
            </a:r>
            <a:endParaRPr lang="it-IT" b="1">
              <a:solidFill>
                <a:schemeClr val="tx1"/>
              </a:solidFill>
            </a:endParaRPr>
          </a:p>
        </p:txBody>
      </p:sp>
      <p:sp>
        <p:nvSpPr>
          <p:cNvPr id="59" name="Freccia a destra 58">
            <a:extLst>
              <a:ext uri="{FF2B5EF4-FFF2-40B4-BE49-F238E27FC236}">
                <a16:creationId xmlns:a16="http://schemas.microsoft.com/office/drawing/2014/main" id="{36065EDA-FAD9-492D-1C0F-8FB221535ECD}"/>
              </a:ext>
            </a:extLst>
          </p:cNvPr>
          <p:cNvSpPr/>
          <p:nvPr/>
        </p:nvSpPr>
        <p:spPr>
          <a:xfrm rot="5400000">
            <a:off x="5104011" y="3983755"/>
            <a:ext cx="3722805" cy="374819"/>
          </a:xfrm>
          <a:prstGeom prst="rightArrow">
            <a:avLst/>
          </a:prstGeom>
          <a:solidFill>
            <a:srgbClr val="4153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3A5F812-7F8C-0253-A5D4-9CE5C7496A89}"/>
              </a:ext>
            </a:extLst>
          </p:cNvPr>
          <p:cNvGrpSpPr/>
          <p:nvPr/>
        </p:nvGrpSpPr>
        <p:grpSpPr>
          <a:xfrm>
            <a:off x="7424503" y="5687196"/>
            <a:ext cx="513923" cy="513923"/>
            <a:chOff x="5743246" y="4809481"/>
            <a:chExt cx="513923" cy="513923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D67E291A-7B05-C398-D692-742D5A91903A}"/>
                </a:ext>
              </a:extLst>
            </p:cNvPr>
            <p:cNvSpPr/>
            <p:nvPr/>
          </p:nvSpPr>
          <p:spPr>
            <a:xfrm>
              <a:off x="5743246" y="4809481"/>
              <a:ext cx="513923" cy="5139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Elemento grafico 7" descr="Segna Pollice su contorno">
              <a:extLst>
                <a:ext uri="{FF2B5EF4-FFF2-40B4-BE49-F238E27FC236}">
                  <a16:creationId xmlns:a16="http://schemas.microsoft.com/office/drawing/2014/main" id="{0C844E84-94B7-FF2D-2789-E70B2A2D1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85808" y="4820343"/>
              <a:ext cx="428797" cy="428797"/>
            </a:xfrm>
            <a:prstGeom prst="rect">
              <a:avLst/>
            </a:prstGeom>
          </p:spPr>
        </p:pic>
      </p:grpSp>
      <p:cxnSp>
        <p:nvCxnSpPr>
          <p:cNvPr id="4" name="Straight Connector 4">
            <a:extLst>
              <a:ext uri="{FF2B5EF4-FFF2-40B4-BE49-F238E27FC236}">
                <a16:creationId xmlns:a16="http://schemas.microsoft.com/office/drawing/2014/main" id="{1EF749AB-139D-D166-72D7-FC50C099E6CA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e 6">
            <a:extLst>
              <a:ext uri="{FF2B5EF4-FFF2-40B4-BE49-F238E27FC236}">
                <a16:creationId xmlns:a16="http://schemas.microsoft.com/office/drawing/2014/main" id="{130177A7-133F-6EE2-153F-D86B1C0CC55E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5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0E4B14B9-D28C-79D3-6016-DDB179FDA845}"/>
              </a:ext>
            </a:extLst>
          </p:cNvPr>
          <p:cNvSpPr/>
          <p:nvPr/>
        </p:nvSpPr>
        <p:spPr>
          <a:xfrm>
            <a:off x="334433" y="896587"/>
            <a:ext cx="11654366" cy="34147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RICHIESTA DI RIMBORSO 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2954394C-8B4B-91F4-6E3C-8C9C7E11C684}"/>
              </a:ext>
            </a:extLst>
          </p:cNvPr>
          <p:cNvSpPr/>
          <p:nvPr/>
        </p:nvSpPr>
        <p:spPr>
          <a:xfrm>
            <a:off x="565150" y="788209"/>
            <a:ext cx="1135295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15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6B58B46-D36F-7664-82BB-8954A204E40D}"/>
              </a:ext>
            </a:extLst>
          </p:cNvPr>
          <p:cNvGrpSpPr/>
          <p:nvPr/>
        </p:nvGrpSpPr>
        <p:grpSpPr>
          <a:xfrm>
            <a:off x="9079069" y="202768"/>
            <a:ext cx="3003440" cy="381054"/>
            <a:chOff x="9079069" y="202768"/>
            <a:chExt cx="3003440" cy="381054"/>
          </a:xfrm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4D370560-F3E9-FF6D-2D67-69C91E46A161}"/>
                </a:ext>
              </a:extLst>
            </p:cNvPr>
            <p:cNvSpPr/>
            <p:nvPr/>
          </p:nvSpPr>
          <p:spPr>
            <a:xfrm>
              <a:off x="9079069" y="202768"/>
              <a:ext cx="2516161" cy="3810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200" b="1" noProof="0" dirty="0">
                  <a:solidFill>
                    <a:prstClr val="white"/>
                  </a:solidFill>
                </a:rPr>
                <a:t>Caso </a:t>
              </a:r>
              <a:r>
                <a:rPr lang="en-US" sz="1200" b="1" noProof="0" dirty="0" err="1">
                  <a:solidFill>
                    <a:prstClr val="white"/>
                  </a:solidFill>
                </a:rPr>
                <a:t>applicativo</a:t>
              </a:r>
              <a:r>
                <a:rPr lang="en-US" sz="1200" b="1" noProof="0" dirty="0">
                  <a:solidFill>
                    <a:prstClr val="white"/>
                  </a:solidFill>
                </a:rPr>
                <a:t> in ReGis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10" name="Freccia a destra 9">
              <a:extLst>
                <a:ext uri="{FF2B5EF4-FFF2-40B4-BE49-F238E27FC236}">
                  <a16:creationId xmlns:a16="http://schemas.microsoft.com/office/drawing/2014/main" id="{42E67F0F-D96C-F1D1-1F64-C7C63E67B9B8}"/>
                </a:ext>
              </a:extLst>
            </p:cNvPr>
            <p:cNvSpPr/>
            <p:nvPr/>
          </p:nvSpPr>
          <p:spPr>
            <a:xfrm>
              <a:off x="11691892" y="222127"/>
              <a:ext cx="390617" cy="342335"/>
            </a:xfrm>
            <a:prstGeom prst="rightArrow">
              <a:avLst>
                <a:gd name="adj1" fmla="val 29990"/>
                <a:gd name="adj2" fmla="val 58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1350B55F-7BA6-769E-F0A8-A6D649490318}"/>
              </a:ext>
            </a:extLst>
          </p:cNvPr>
          <p:cNvSpPr txBox="1">
            <a:spLocks/>
          </p:cNvSpPr>
          <p:nvPr/>
        </p:nvSpPr>
        <p:spPr>
          <a:xfrm>
            <a:off x="596770" y="199880"/>
            <a:ext cx="8482300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L’AMBIENTE REGIS - SEZ. RENDICONTAZIONE</a:t>
            </a:r>
          </a:p>
        </p:txBody>
      </p:sp>
    </p:spTree>
    <p:extLst>
      <p:ext uri="{BB962C8B-B14F-4D97-AF65-F5344CB8AC3E}">
        <p14:creationId xmlns:p14="http://schemas.microsoft.com/office/powerpoint/2010/main" val="380156183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>
            <a:extLst>
              <a:ext uri="{FF2B5EF4-FFF2-40B4-BE49-F238E27FC236}">
                <a16:creationId xmlns:a16="http://schemas.microsoft.com/office/drawing/2014/main" id="{1EF749AB-139D-D166-72D7-FC50C099E6CA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3">
            <a:extLst>
              <a:ext uri="{FF2B5EF4-FFF2-40B4-BE49-F238E27FC236}">
                <a16:creationId xmlns:a16="http://schemas.microsoft.com/office/drawing/2014/main" id="{1350B55F-7BA6-769E-F0A8-A6D649490318}"/>
              </a:ext>
            </a:extLst>
          </p:cNvPr>
          <p:cNvSpPr txBox="1">
            <a:spLocks/>
          </p:cNvSpPr>
          <p:nvPr/>
        </p:nvSpPr>
        <p:spPr>
          <a:xfrm>
            <a:off x="596770" y="199880"/>
            <a:ext cx="8482300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Link utili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616BB68-585E-406B-AE9A-3542E5D4A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770" y="943827"/>
            <a:ext cx="11288814" cy="5211017"/>
          </a:xfrm>
        </p:spPr>
        <p:txBody>
          <a:bodyPr/>
          <a:lstStyle/>
          <a:p>
            <a:r>
              <a:rPr lang="it-IT" dirty="0">
                <a:hlinkClick r:id="rId3"/>
              </a:rPr>
              <a:t>https://www.sport.governo.it/it/pnrr/il-piano-nazionale-di-ripresa-e-resilienza-pnrr/</a:t>
            </a:r>
            <a:r>
              <a:rPr lang="it-IT" dirty="0"/>
              <a:t> </a:t>
            </a:r>
            <a:br>
              <a:rPr lang="it-IT" dirty="0"/>
            </a:br>
            <a:br>
              <a:rPr lang="it-IT" dirty="0"/>
            </a:br>
            <a:r>
              <a:rPr lang="it-IT" dirty="0">
                <a:hlinkClick r:id="rId4"/>
              </a:rPr>
              <a:t>https://www.sport.governo.it/media/4347/istruzioni-terza-linea-di-intervento.pdf</a:t>
            </a:r>
            <a:br>
              <a:rPr lang="it-IT" dirty="0"/>
            </a:br>
            <a:br>
              <a:rPr lang="it-IT" dirty="0"/>
            </a:br>
            <a:r>
              <a:rPr lang="it-IT" dirty="0">
                <a:hlinkClick r:id="rId5"/>
              </a:rPr>
              <a:t>https://www.sport.governo.it/it/pnrr/comunicazioni-ai-soggetti-attuatori/comunicazione-di-avvenuta-pubblicazione-della-manualistica-per-i-soggetti-attuatori/</a:t>
            </a:r>
            <a:r>
              <a:rPr lang="it-IT" dirty="0"/>
              <a:t> </a:t>
            </a:r>
            <a:br>
              <a:rPr lang="it-IT" dirty="0"/>
            </a:br>
            <a:br>
              <a:rPr lang="it-IT" dirty="0"/>
            </a:br>
            <a:r>
              <a:rPr lang="it-IT" dirty="0">
                <a:hlinkClick r:id="rId6"/>
              </a:rPr>
              <a:t>https://www.rgs.mef.gov.it/VERSIONE-I/circolari/2022/circolare_n_33_2022/</a:t>
            </a:r>
            <a:r>
              <a:rPr lang="it-IT" dirty="0"/>
              <a:t> </a:t>
            </a:r>
            <a:br>
              <a:rPr lang="it-IT" dirty="0"/>
            </a:br>
            <a:br>
              <a:rPr lang="it-IT" dirty="0"/>
            </a:br>
            <a:r>
              <a:rPr lang="it-IT" dirty="0">
                <a:hlinkClick r:id="rId7"/>
              </a:rPr>
              <a:t>https://www.osservatoriodisabilita.gov.it/it/pnrr-e-disabilita/la-direttiva/</a:t>
            </a:r>
            <a:r>
              <a:rPr lang="it-IT" dirty="0"/>
              <a:t> 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70014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1ADF1610-10CF-424D-94A5-55526F4D416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95" imgH="394" progId="TCLayout.ActiveDocument.1">
                  <p:embed/>
                </p:oleObj>
              </mc:Choice>
              <mc:Fallback>
                <p:oleObj name="Diapositiva think-cell" r:id="rId3" imgW="395" imgH="394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DF1610-10CF-424D-94A5-55526F4D41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473D406F-323D-BBA0-5F3D-E571241FE89F}"/>
              </a:ext>
            </a:extLst>
          </p:cNvPr>
          <p:cNvSpPr txBox="1"/>
          <p:nvPr/>
        </p:nvSpPr>
        <p:spPr>
          <a:xfrm>
            <a:off x="222236" y="1109489"/>
            <a:ext cx="1196976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6565" indent="-396000" defTabSz="1219170">
              <a:buFont typeface="+mj-lt"/>
              <a:buAutoNum type="arabicPeriod"/>
            </a:pPr>
            <a:r>
              <a:rPr lang="it-IT" sz="1400" kern="0" dirty="0">
                <a:solidFill>
                  <a:srgbClr val="415364"/>
                </a:solidFill>
                <a:latin typeface="+mj-lt"/>
              </a:rPr>
              <a:t>PROFILAZIONE UTENZE RISPETTO ALLE EVENTUALI CRITICITA’ (Sondaggi in tempo reale per Accesso ReGis-riconoscimento CUP </a:t>
            </a:r>
            <a:r>
              <a:rPr lang="it-IT" sz="1400" kern="0" dirty="0" err="1">
                <a:solidFill>
                  <a:srgbClr val="415364"/>
                </a:solidFill>
                <a:latin typeface="+mj-lt"/>
              </a:rPr>
              <a:t>etc</a:t>
            </a:r>
            <a:r>
              <a:rPr lang="it-IT" sz="1400" kern="0" dirty="0">
                <a:solidFill>
                  <a:srgbClr val="415364"/>
                </a:solidFill>
                <a:latin typeface="+mj-lt"/>
                <a:sym typeface="Wingdings" panose="05000000000000000000" pitchFamily="2" charset="2"/>
              </a:rPr>
              <a:t>)</a:t>
            </a:r>
            <a:r>
              <a:rPr lang="it-IT" sz="1400" kern="0" dirty="0">
                <a:solidFill>
                  <a:srgbClr val="415364"/>
                </a:solidFill>
                <a:latin typeface="+mj-lt"/>
              </a:rPr>
              <a:t> </a:t>
            </a:r>
          </a:p>
          <a:p>
            <a:pPr marL="456565" indent="-396000" defTabSz="1219170">
              <a:buFont typeface="+mj-lt"/>
              <a:buAutoNum type="arabicPeriod"/>
            </a:pPr>
            <a:endParaRPr lang="en-US" sz="1400" dirty="0"/>
          </a:p>
          <a:p>
            <a:pPr marL="456565" indent="-396000" defTabSz="1219170">
              <a:buFont typeface="+mj-lt"/>
              <a:buAutoNum type="arabicPeriod"/>
            </a:pPr>
            <a:r>
              <a:rPr lang="it-IT" sz="1400" kern="0" dirty="0">
                <a:solidFill>
                  <a:srgbClr val="415364"/>
                </a:solidFill>
                <a:latin typeface="+mj-lt"/>
                <a:cs typeface="Arial"/>
              </a:rPr>
              <a:t>IMPLEMENTAZIONE DATI DI REGIS – (TRAMITE UN ACCESSO UTENTE DEMO CON FUNZIONALITA’- SOGGETTO ATTUATORE)</a:t>
            </a:r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CB4E24E8-A021-DC9E-8243-E5BF55710706}"/>
              </a:ext>
            </a:extLst>
          </p:cNvPr>
          <p:cNvSpPr/>
          <p:nvPr/>
        </p:nvSpPr>
        <p:spPr>
          <a:xfrm>
            <a:off x="2611311" y="6121594"/>
            <a:ext cx="9529663" cy="482405"/>
          </a:xfrm>
          <a:prstGeom prst="roundRect">
            <a:avLst/>
          </a:prstGeom>
          <a:solidFill>
            <a:srgbClr val="BEC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</a:rPr>
              <a:t>SEZIONE RENDICONTAZIONE</a:t>
            </a:r>
            <a:endParaRPr lang="it-IT" sz="1000" b="1" dirty="0">
              <a:solidFill>
                <a:schemeClr val="tx1"/>
              </a:solidFill>
            </a:endParaRPr>
          </a:p>
        </p:txBody>
      </p: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6410F9F3-574E-D9AC-9D6C-B4544C142624}"/>
              </a:ext>
            </a:extLst>
          </p:cNvPr>
          <p:cNvGrpSpPr/>
          <p:nvPr/>
        </p:nvGrpSpPr>
        <p:grpSpPr>
          <a:xfrm>
            <a:off x="248519" y="2985960"/>
            <a:ext cx="2160000" cy="2002627"/>
            <a:chOff x="634478" y="3366166"/>
            <a:chExt cx="2160000" cy="2002627"/>
          </a:xfrm>
        </p:grpSpPr>
        <p:sp>
          <p:nvSpPr>
            <p:cNvPr id="46" name="Rectangle: Rounded Corners 6">
              <a:extLst>
                <a:ext uri="{FF2B5EF4-FFF2-40B4-BE49-F238E27FC236}">
                  <a16:creationId xmlns:a16="http://schemas.microsoft.com/office/drawing/2014/main" id="{C7333C57-505B-1E32-8869-218B59E58803}"/>
                </a:ext>
              </a:extLst>
            </p:cNvPr>
            <p:cNvSpPr/>
            <p:nvPr/>
          </p:nvSpPr>
          <p:spPr>
            <a:xfrm>
              <a:off x="634478" y="3366166"/>
              <a:ext cx="2160000" cy="6205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b="1" noProof="0" dirty="0">
                  <a:solidFill>
                    <a:prstClr val="white"/>
                  </a:solidFill>
                </a:rPr>
                <a:t>ANAGRAFICA PROGETTO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Rettangolo con angoli arrotondati 46">
              <a:extLst>
                <a:ext uri="{FF2B5EF4-FFF2-40B4-BE49-F238E27FC236}">
                  <a16:creationId xmlns:a16="http://schemas.microsoft.com/office/drawing/2014/main" id="{943F424E-EF9F-1025-F56A-AB0B79B57D05}"/>
                </a:ext>
              </a:extLst>
            </p:cNvPr>
            <p:cNvSpPr/>
            <p:nvPr/>
          </p:nvSpPr>
          <p:spPr>
            <a:xfrm>
              <a:off x="634478" y="4151594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Date inizio e fine</a:t>
              </a:r>
              <a:endParaRPr lang="it-IT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Rettangolo con angoli arrotondati 47">
              <a:extLst>
                <a:ext uri="{FF2B5EF4-FFF2-40B4-BE49-F238E27FC236}">
                  <a16:creationId xmlns:a16="http://schemas.microsoft.com/office/drawing/2014/main" id="{C8F23E16-3CD9-AA8F-8E54-7219ABC6F21B}"/>
                </a:ext>
              </a:extLst>
            </p:cNvPr>
            <p:cNvSpPr/>
            <p:nvPr/>
          </p:nvSpPr>
          <p:spPr>
            <a:xfrm>
              <a:off x="634478" y="4803939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Classificazione progetto </a:t>
              </a:r>
              <a:endParaRPr lang="it-IT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4FD30D09-479D-6F8B-9451-AA196A4E2FDB}"/>
              </a:ext>
            </a:extLst>
          </p:cNvPr>
          <p:cNvGrpSpPr/>
          <p:nvPr/>
        </p:nvGrpSpPr>
        <p:grpSpPr>
          <a:xfrm>
            <a:off x="7486143" y="3053505"/>
            <a:ext cx="2180835" cy="1290567"/>
            <a:chOff x="3549942" y="3366166"/>
            <a:chExt cx="2180835" cy="1290567"/>
          </a:xfrm>
        </p:grpSpPr>
        <p:sp>
          <p:nvSpPr>
            <p:cNvPr id="50" name="Rectangle: Rounded Corners 6">
              <a:extLst>
                <a:ext uri="{FF2B5EF4-FFF2-40B4-BE49-F238E27FC236}">
                  <a16:creationId xmlns:a16="http://schemas.microsoft.com/office/drawing/2014/main" id="{4BEBEA69-6887-8E8E-006C-259BB0AB66FD}"/>
                </a:ext>
              </a:extLst>
            </p:cNvPr>
            <p:cNvSpPr/>
            <p:nvPr/>
          </p:nvSpPr>
          <p:spPr>
            <a:xfrm>
              <a:off x="3549942" y="3366166"/>
              <a:ext cx="2160000" cy="6205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b="1" noProof="0" dirty="0">
                  <a:solidFill>
                    <a:prstClr val="white"/>
                  </a:solidFill>
                </a:rPr>
                <a:t>GESTIONE FONTI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" name="Rettangolo con angoli arrotondati 51">
              <a:extLst>
                <a:ext uri="{FF2B5EF4-FFF2-40B4-BE49-F238E27FC236}">
                  <a16:creationId xmlns:a16="http://schemas.microsoft.com/office/drawing/2014/main" id="{6E54CD59-D57E-8B09-AD19-BBA74D757345}"/>
                </a:ext>
              </a:extLst>
            </p:cNvPr>
            <p:cNvSpPr/>
            <p:nvPr/>
          </p:nvSpPr>
          <p:spPr>
            <a:xfrm>
              <a:off x="3570777" y="4091879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Economie</a:t>
              </a:r>
            </a:p>
          </p:txBody>
        </p: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9C7FB024-69AF-DC3B-84B3-D7DEE16B263E}"/>
              </a:ext>
            </a:extLst>
          </p:cNvPr>
          <p:cNvGrpSpPr/>
          <p:nvPr/>
        </p:nvGrpSpPr>
        <p:grpSpPr>
          <a:xfrm>
            <a:off x="256607" y="5096325"/>
            <a:ext cx="2160000" cy="1358264"/>
            <a:chOff x="3370673" y="3366166"/>
            <a:chExt cx="2160000" cy="1358264"/>
          </a:xfrm>
        </p:grpSpPr>
        <p:sp>
          <p:nvSpPr>
            <p:cNvPr id="55" name="Rectangle: Rounded Corners 6">
              <a:extLst>
                <a:ext uri="{FF2B5EF4-FFF2-40B4-BE49-F238E27FC236}">
                  <a16:creationId xmlns:a16="http://schemas.microsoft.com/office/drawing/2014/main" id="{3A32A772-0FC4-BB37-03D9-962E90C227BB}"/>
                </a:ext>
              </a:extLst>
            </p:cNvPr>
            <p:cNvSpPr/>
            <p:nvPr/>
          </p:nvSpPr>
          <p:spPr>
            <a:xfrm>
              <a:off x="3370673" y="3366166"/>
              <a:ext cx="2160000" cy="6205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prstClr val="white"/>
                  </a:solidFill>
                </a:rPr>
                <a:t>INDICATORI</a:t>
              </a:r>
            </a:p>
          </p:txBody>
        </p:sp>
        <p:sp>
          <p:nvSpPr>
            <p:cNvPr id="56" name="Rettangolo con angoli arrotondati 55">
              <a:extLst>
                <a:ext uri="{FF2B5EF4-FFF2-40B4-BE49-F238E27FC236}">
                  <a16:creationId xmlns:a16="http://schemas.microsoft.com/office/drawing/2014/main" id="{28E312E2-1483-ECF1-4964-F63B4F9D38B8}"/>
                </a:ext>
              </a:extLst>
            </p:cNvPr>
            <p:cNvSpPr/>
            <p:nvPr/>
          </p:nvSpPr>
          <p:spPr>
            <a:xfrm>
              <a:off x="3370673" y="4159576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Indicatori target</a:t>
              </a:r>
              <a:endParaRPr lang="it-IT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603D6C9F-4A18-2887-1002-B68A990C8DC5}"/>
              </a:ext>
            </a:extLst>
          </p:cNvPr>
          <p:cNvGrpSpPr/>
          <p:nvPr/>
        </p:nvGrpSpPr>
        <p:grpSpPr>
          <a:xfrm>
            <a:off x="5104406" y="2993790"/>
            <a:ext cx="2160000" cy="2643942"/>
            <a:chOff x="3549942" y="3366166"/>
            <a:chExt cx="2160000" cy="2643942"/>
          </a:xfrm>
        </p:grpSpPr>
        <p:sp>
          <p:nvSpPr>
            <p:cNvPr id="58" name="Rectangle: Rounded Corners 6">
              <a:extLst>
                <a:ext uri="{FF2B5EF4-FFF2-40B4-BE49-F238E27FC236}">
                  <a16:creationId xmlns:a16="http://schemas.microsoft.com/office/drawing/2014/main" id="{C142003B-D78B-65B4-E8BA-AD026ADBB562}"/>
                </a:ext>
              </a:extLst>
            </p:cNvPr>
            <p:cNvSpPr/>
            <p:nvPr/>
          </p:nvSpPr>
          <p:spPr>
            <a:xfrm>
              <a:off x="3549942" y="3366166"/>
              <a:ext cx="2160000" cy="6205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prstClr val="white"/>
                  </a:solidFill>
                </a:rPr>
                <a:t>PROCEDURA AGGIUDICAZIONE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" name="Rettangolo con angoli arrotondati 58">
              <a:extLst>
                <a:ext uri="{FF2B5EF4-FFF2-40B4-BE49-F238E27FC236}">
                  <a16:creationId xmlns:a16="http://schemas.microsoft.com/office/drawing/2014/main" id="{1FBDEB42-3FC0-BCCB-ED84-90C6F8004839}"/>
                </a:ext>
              </a:extLst>
            </p:cNvPr>
            <p:cNvSpPr/>
            <p:nvPr/>
          </p:nvSpPr>
          <p:spPr>
            <a:xfrm>
              <a:off x="3549942" y="4151594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Lista dei </a:t>
              </a:r>
              <a:r>
                <a:rPr lang="it-IT" sz="1400" b="1" dirty="0" err="1">
                  <a:solidFill>
                    <a:schemeClr val="tx1"/>
                  </a:solidFill>
                </a:rPr>
                <a:t>Cig</a:t>
              </a:r>
              <a:r>
                <a:rPr lang="it-IT" sz="1400" b="1" dirty="0">
                  <a:solidFill>
                    <a:schemeClr val="tx1"/>
                  </a:solidFill>
                </a:rPr>
                <a:t> Associati al CUP </a:t>
              </a:r>
            </a:p>
          </p:txBody>
        </p:sp>
        <p:sp>
          <p:nvSpPr>
            <p:cNvPr id="60" name="Rettangolo con angoli arrotondati 59">
              <a:extLst>
                <a:ext uri="{FF2B5EF4-FFF2-40B4-BE49-F238E27FC236}">
                  <a16:creationId xmlns:a16="http://schemas.microsoft.com/office/drawing/2014/main" id="{A144FB6E-33CF-5B10-6F0C-AB14D9854992}"/>
                </a:ext>
              </a:extLst>
            </p:cNvPr>
            <p:cNvSpPr/>
            <p:nvPr/>
          </p:nvSpPr>
          <p:spPr>
            <a:xfrm>
              <a:off x="3549942" y="4795682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Procedura di Aggiudicazione</a:t>
              </a:r>
            </a:p>
          </p:txBody>
        </p:sp>
        <p:sp>
          <p:nvSpPr>
            <p:cNvPr id="61" name="Rettangolo con angoli arrotondati 60">
              <a:extLst>
                <a:ext uri="{FF2B5EF4-FFF2-40B4-BE49-F238E27FC236}">
                  <a16:creationId xmlns:a16="http://schemas.microsoft.com/office/drawing/2014/main" id="{8302E50F-3689-9602-45C4-9C5C48A2509E}"/>
                </a:ext>
              </a:extLst>
            </p:cNvPr>
            <p:cNvSpPr/>
            <p:nvPr/>
          </p:nvSpPr>
          <p:spPr>
            <a:xfrm>
              <a:off x="3549942" y="5445254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Soggetti gara</a:t>
              </a:r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3AC9D2D8-1C67-F39A-EAF4-54149065F5F6}"/>
              </a:ext>
            </a:extLst>
          </p:cNvPr>
          <p:cNvGrpSpPr/>
          <p:nvPr/>
        </p:nvGrpSpPr>
        <p:grpSpPr>
          <a:xfrm>
            <a:off x="9941651" y="2985960"/>
            <a:ext cx="2160000" cy="2599557"/>
            <a:chOff x="3549942" y="3366166"/>
            <a:chExt cx="2160000" cy="2599557"/>
          </a:xfrm>
        </p:grpSpPr>
        <p:sp>
          <p:nvSpPr>
            <p:cNvPr id="63" name="Rectangle: Rounded Corners 6">
              <a:extLst>
                <a:ext uri="{FF2B5EF4-FFF2-40B4-BE49-F238E27FC236}">
                  <a16:creationId xmlns:a16="http://schemas.microsoft.com/office/drawing/2014/main" id="{34268E38-C75F-546D-E277-A9F9114C27AA}"/>
                </a:ext>
              </a:extLst>
            </p:cNvPr>
            <p:cNvSpPr/>
            <p:nvPr/>
          </p:nvSpPr>
          <p:spPr>
            <a:xfrm>
              <a:off x="3549942" y="3366166"/>
              <a:ext cx="2160000" cy="6205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prstClr val="white"/>
                  </a:solidFill>
                </a:rPr>
                <a:t>GESTIONE SPESE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" name="Rettangolo con angoli arrotondati 63">
              <a:extLst>
                <a:ext uri="{FF2B5EF4-FFF2-40B4-BE49-F238E27FC236}">
                  <a16:creationId xmlns:a16="http://schemas.microsoft.com/office/drawing/2014/main" id="{C9469E7E-4D2A-2DAF-D8CE-F4C7B8C3F699}"/>
                </a:ext>
              </a:extLst>
            </p:cNvPr>
            <p:cNvSpPr/>
            <p:nvPr/>
          </p:nvSpPr>
          <p:spPr>
            <a:xfrm>
              <a:off x="3549942" y="4151594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Impegno</a:t>
              </a:r>
            </a:p>
          </p:txBody>
        </p:sp>
        <p:sp>
          <p:nvSpPr>
            <p:cNvPr id="65" name="Rettangolo con angoli arrotondati 64">
              <a:extLst>
                <a:ext uri="{FF2B5EF4-FFF2-40B4-BE49-F238E27FC236}">
                  <a16:creationId xmlns:a16="http://schemas.microsoft.com/office/drawing/2014/main" id="{D77402CC-20E1-EB51-DEF0-3DD8636FCF9A}"/>
                </a:ext>
              </a:extLst>
            </p:cNvPr>
            <p:cNvSpPr/>
            <p:nvPr/>
          </p:nvSpPr>
          <p:spPr>
            <a:xfrm>
              <a:off x="3549942" y="4751294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Pagamento a costi reali</a:t>
              </a:r>
            </a:p>
          </p:txBody>
        </p:sp>
        <p:sp>
          <p:nvSpPr>
            <p:cNvPr id="66" name="Rettangolo con angoli arrotondati 65">
              <a:extLst>
                <a:ext uri="{FF2B5EF4-FFF2-40B4-BE49-F238E27FC236}">
                  <a16:creationId xmlns:a16="http://schemas.microsoft.com/office/drawing/2014/main" id="{B5EA45F3-29DF-6859-645D-0C50D146F131}"/>
                </a:ext>
              </a:extLst>
            </p:cNvPr>
            <p:cNvSpPr/>
            <p:nvPr/>
          </p:nvSpPr>
          <p:spPr>
            <a:xfrm>
              <a:off x="3549942" y="5400869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Giustificativi di spesa</a:t>
              </a:r>
            </a:p>
          </p:txBody>
        </p:sp>
      </p:grpSp>
      <p:sp>
        <p:nvSpPr>
          <p:cNvPr id="67" name="Rettangolo 66">
            <a:extLst>
              <a:ext uri="{FF2B5EF4-FFF2-40B4-BE49-F238E27FC236}">
                <a16:creationId xmlns:a16="http://schemas.microsoft.com/office/drawing/2014/main" id="{7F933BA3-EF9F-AFBC-0FE5-467F7A4D9C7B}"/>
              </a:ext>
            </a:extLst>
          </p:cNvPr>
          <p:cNvSpPr/>
          <p:nvPr/>
        </p:nvSpPr>
        <p:spPr>
          <a:xfrm>
            <a:off x="120070" y="2748363"/>
            <a:ext cx="2368259" cy="38556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A8847285-5E53-6AFB-525A-4EC6D57D0CE0}"/>
              </a:ext>
            </a:extLst>
          </p:cNvPr>
          <p:cNvSpPr/>
          <p:nvPr/>
        </p:nvSpPr>
        <p:spPr>
          <a:xfrm>
            <a:off x="5002932" y="2759802"/>
            <a:ext cx="2349758" cy="29485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EC6CE2CA-BE24-FF8A-2CF5-81BC40FCE065}"/>
              </a:ext>
            </a:extLst>
          </p:cNvPr>
          <p:cNvSpPr/>
          <p:nvPr/>
        </p:nvSpPr>
        <p:spPr>
          <a:xfrm>
            <a:off x="7392013" y="2759804"/>
            <a:ext cx="2349758" cy="29485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id="{22AE7DA0-3F6F-018D-E0E5-B01D972022F2}"/>
              </a:ext>
            </a:extLst>
          </p:cNvPr>
          <p:cNvSpPr/>
          <p:nvPr/>
        </p:nvSpPr>
        <p:spPr>
          <a:xfrm>
            <a:off x="9791216" y="2759802"/>
            <a:ext cx="2349758" cy="29463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id="{54006454-33B8-AC9F-4895-02F6F339B897}"/>
              </a:ext>
            </a:extLst>
          </p:cNvPr>
          <p:cNvSpPr/>
          <p:nvPr/>
        </p:nvSpPr>
        <p:spPr>
          <a:xfrm>
            <a:off x="1061238" y="2336366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74" name="Ovale 73">
            <a:extLst>
              <a:ext uri="{FF2B5EF4-FFF2-40B4-BE49-F238E27FC236}">
                <a16:creationId xmlns:a16="http://schemas.microsoft.com/office/drawing/2014/main" id="{FAD2A600-4898-BF84-75EB-6FDDA30B617B}"/>
              </a:ext>
            </a:extLst>
          </p:cNvPr>
          <p:cNvSpPr/>
          <p:nvPr/>
        </p:nvSpPr>
        <p:spPr>
          <a:xfrm>
            <a:off x="5833792" y="2321420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</a:t>
            </a:r>
          </a:p>
        </p:txBody>
      </p:sp>
      <p:sp>
        <p:nvSpPr>
          <p:cNvPr id="75" name="Ovale 74">
            <a:extLst>
              <a:ext uri="{FF2B5EF4-FFF2-40B4-BE49-F238E27FC236}">
                <a16:creationId xmlns:a16="http://schemas.microsoft.com/office/drawing/2014/main" id="{FBE97776-94B9-8CA9-3401-68437B14B86B}"/>
              </a:ext>
            </a:extLst>
          </p:cNvPr>
          <p:cNvSpPr/>
          <p:nvPr/>
        </p:nvSpPr>
        <p:spPr>
          <a:xfrm>
            <a:off x="8237773" y="2321420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</a:t>
            </a:r>
          </a:p>
        </p:txBody>
      </p:sp>
      <p:sp>
        <p:nvSpPr>
          <p:cNvPr id="76" name="Ovale 75">
            <a:extLst>
              <a:ext uri="{FF2B5EF4-FFF2-40B4-BE49-F238E27FC236}">
                <a16:creationId xmlns:a16="http://schemas.microsoft.com/office/drawing/2014/main" id="{4E8B997E-42F8-03E7-0E72-4F74867C7EC2}"/>
              </a:ext>
            </a:extLst>
          </p:cNvPr>
          <p:cNvSpPr/>
          <p:nvPr/>
        </p:nvSpPr>
        <p:spPr>
          <a:xfrm>
            <a:off x="10641751" y="2321420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5</a:t>
            </a:r>
          </a:p>
        </p:txBody>
      </p:sp>
      <p:sp>
        <p:nvSpPr>
          <p:cNvPr id="77" name="Ovale 76">
            <a:extLst>
              <a:ext uri="{FF2B5EF4-FFF2-40B4-BE49-F238E27FC236}">
                <a16:creationId xmlns:a16="http://schemas.microsoft.com/office/drawing/2014/main" id="{35D9EF19-6C98-7EC9-46B9-26BE27C27DB2}"/>
              </a:ext>
            </a:extLst>
          </p:cNvPr>
          <p:cNvSpPr/>
          <p:nvPr/>
        </p:nvSpPr>
        <p:spPr>
          <a:xfrm>
            <a:off x="2915888" y="5966038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6</a:t>
            </a:r>
          </a:p>
        </p:txBody>
      </p:sp>
      <p:sp>
        <p:nvSpPr>
          <p:cNvPr id="80" name="Freccia a destra 79">
            <a:extLst>
              <a:ext uri="{FF2B5EF4-FFF2-40B4-BE49-F238E27FC236}">
                <a16:creationId xmlns:a16="http://schemas.microsoft.com/office/drawing/2014/main" id="{CC8DC508-0593-3220-63B4-8B2404A699E8}"/>
              </a:ext>
            </a:extLst>
          </p:cNvPr>
          <p:cNvSpPr/>
          <p:nvPr/>
        </p:nvSpPr>
        <p:spPr>
          <a:xfrm>
            <a:off x="6560829" y="2342143"/>
            <a:ext cx="1463830" cy="472477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Freccia a destra 80">
            <a:extLst>
              <a:ext uri="{FF2B5EF4-FFF2-40B4-BE49-F238E27FC236}">
                <a16:creationId xmlns:a16="http://schemas.microsoft.com/office/drawing/2014/main" id="{E4837629-076F-814E-A3DF-8BC4DA0E5852}"/>
              </a:ext>
            </a:extLst>
          </p:cNvPr>
          <p:cNvSpPr/>
          <p:nvPr/>
        </p:nvSpPr>
        <p:spPr>
          <a:xfrm>
            <a:off x="8964810" y="2342143"/>
            <a:ext cx="1463830" cy="472477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Freccia a destra 81">
            <a:extLst>
              <a:ext uri="{FF2B5EF4-FFF2-40B4-BE49-F238E27FC236}">
                <a16:creationId xmlns:a16="http://schemas.microsoft.com/office/drawing/2014/main" id="{99DA68A8-2287-C741-A7A4-4DD0A11971BC}"/>
              </a:ext>
            </a:extLst>
          </p:cNvPr>
          <p:cNvSpPr/>
          <p:nvPr/>
        </p:nvSpPr>
        <p:spPr>
          <a:xfrm rot="5400000">
            <a:off x="1127472" y="1841897"/>
            <a:ext cx="398109" cy="472477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0081C688-B7D2-FE39-5340-0242BA325CF3}"/>
              </a:ext>
            </a:extLst>
          </p:cNvPr>
          <p:cNvSpPr/>
          <p:nvPr/>
        </p:nvSpPr>
        <p:spPr>
          <a:xfrm rot="5400000">
            <a:off x="7187300" y="5719875"/>
            <a:ext cx="361312" cy="472477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1252F8BC-4A58-0C35-652F-BBE888334A32}"/>
              </a:ext>
            </a:extLst>
          </p:cNvPr>
          <p:cNvCxnSpPr>
            <a:cxnSpLocks/>
          </p:cNvCxnSpPr>
          <p:nvPr/>
        </p:nvCxnSpPr>
        <p:spPr>
          <a:xfrm>
            <a:off x="2611311" y="5775457"/>
            <a:ext cx="9491563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D268C521-117D-13DD-AE50-4088990A118E}"/>
              </a:ext>
            </a:extLst>
          </p:cNvPr>
          <p:cNvSpPr/>
          <p:nvPr/>
        </p:nvSpPr>
        <p:spPr>
          <a:xfrm>
            <a:off x="4156848" y="2342143"/>
            <a:ext cx="1463830" cy="472477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298756F1-5B04-9543-3AEA-15603D8C3590}"/>
              </a:ext>
            </a:extLst>
          </p:cNvPr>
          <p:cNvSpPr/>
          <p:nvPr/>
        </p:nvSpPr>
        <p:spPr>
          <a:xfrm>
            <a:off x="1752867" y="2342143"/>
            <a:ext cx="1463830" cy="472477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2F6890D9-F805-49D9-368A-7930A875E5D1}"/>
              </a:ext>
            </a:extLst>
          </p:cNvPr>
          <p:cNvGrpSpPr/>
          <p:nvPr/>
        </p:nvGrpSpPr>
        <p:grpSpPr>
          <a:xfrm>
            <a:off x="2683322" y="2977662"/>
            <a:ext cx="2160000" cy="2652821"/>
            <a:chOff x="3549942" y="3366166"/>
            <a:chExt cx="2160000" cy="2652821"/>
          </a:xfrm>
        </p:grpSpPr>
        <p:sp>
          <p:nvSpPr>
            <p:cNvPr id="15" name="Rectangle: Rounded Corners 6">
              <a:extLst>
                <a:ext uri="{FF2B5EF4-FFF2-40B4-BE49-F238E27FC236}">
                  <a16:creationId xmlns:a16="http://schemas.microsoft.com/office/drawing/2014/main" id="{F776CA71-CC59-5D3A-CA34-D3D0C22DDAB9}"/>
                </a:ext>
              </a:extLst>
            </p:cNvPr>
            <p:cNvSpPr/>
            <p:nvPr/>
          </p:nvSpPr>
          <p:spPr>
            <a:xfrm>
              <a:off x="3549942" y="3366166"/>
              <a:ext cx="2160000" cy="6205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b="1" noProof="0" dirty="0">
                  <a:solidFill>
                    <a:prstClr val="white"/>
                  </a:solidFill>
                </a:rPr>
                <a:t>CRONOPROGRAMMA/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r>
                <a:rPr lang="en-US" sz="1400" b="1" noProof="0" dirty="0">
                  <a:solidFill>
                    <a:prstClr val="white"/>
                  </a:solidFill>
                </a:rPr>
                <a:t>COSTI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2FA2FB7A-FFD6-D555-2993-068981CA542A}"/>
                </a:ext>
              </a:extLst>
            </p:cNvPr>
            <p:cNvSpPr/>
            <p:nvPr/>
          </p:nvSpPr>
          <p:spPr>
            <a:xfrm>
              <a:off x="3549942" y="4151594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Iter di Progetto</a:t>
              </a:r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E9FB296A-6A61-3463-117F-479D953DC3ED}"/>
                </a:ext>
              </a:extLst>
            </p:cNvPr>
            <p:cNvSpPr/>
            <p:nvPr/>
          </p:nvSpPr>
          <p:spPr>
            <a:xfrm>
              <a:off x="3549942" y="4813436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Piano dei costi</a:t>
              </a:r>
            </a:p>
          </p:txBody>
        </p:sp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215F5604-448A-4E50-813B-60B646F6073F}"/>
                </a:ext>
              </a:extLst>
            </p:cNvPr>
            <p:cNvSpPr/>
            <p:nvPr/>
          </p:nvSpPr>
          <p:spPr>
            <a:xfrm>
              <a:off x="3549942" y="5454133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Quadro economico</a:t>
              </a:r>
            </a:p>
          </p:txBody>
        </p:sp>
      </p:grpSp>
      <p:sp>
        <p:nvSpPr>
          <p:cNvPr id="19" name="Rettangolo 18">
            <a:extLst>
              <a:ext uri="{FF2B5EF4-FFF2-40B4-BE49-F238E27FC236}">
                <a16:creationId xmlns:a16="http://schemas.microsoft.com/office/drawing/2014/main" id="{0B3069AB-E4C8-7544-F389-9749E40F6E27}"/>
              </a:ext>
            </a:extLst>
          </p:cNvPr>
          <p:cNvSpPr/>
          <p:nvPr/>
        </p:nvSpPr>
        <p:spPr>
          <a:xfrm>
            <a:off x="2621782" y="2759801"/>
            <a:ext cx="2349758" cy="29463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0300F4EB-7B68-1502-007D-C4DE12E05EE0}"/>
              </a:ext>
            </a:extLst>
          </p:cNvPr>
          <p:cNvSpPr/>
          <p:nvPr/>
        </p:nvSpPr>
        <p:spPr>
          <a:xfrm>
            <a:off x="3429811" y="2321420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C9DB134B-BC50-6D4B-2D3A-93F2809667C1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3">
            <a:extLst>
              <a:ext uri="{FF2B5EF4-FFF2-40B4-BE49-F238E27FC236}">
                <a16:creationId xmlns:a16="http://schemas.microsoft.com/office/drawing/2014/main" id="{7322DE5A-BDB7-7A85-90C2-36BBFD368F44}"/>
              </a:ext>
            </a:extLst>
          </p:cNvPr>
          <p:cNvSpPr txBox="1">
            <a:spLocks/>
          </p:cNvSpPr>
          <p:nvPr/>
        </p:nvSpPr>
        <p:spPr>
          <a:xfrm>
            <a:off x="529142" y="232364"/>
            <a:ext cx="10626532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ISTRUZIONI PER L’UTILIZZO DEL SISTEMA INFORMATICO REGIS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9C1412-61AB-1FBF-7B56-0358210A12B6}"/>
              </a:ext>
            </a:extLst>
          </p:cNvPr>
          <p:cNvSpPr txBox="1"/>
          <p:nvPr/>
        </p:nvSpPr>
        <p:spPr>
          <a:xfrm>
            <a:off x="222236" y="705427"/>
            <a:ext cx="6245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565" defTabSz="1219170"/>
            <a:r>
              <a:rPr lang="it-IT" sz="1800" kern="0" dirty="0">
                <a:solidFill>
                  <a:srgbClr val="415364"/>
                </a:solidFill>
                <a:latin typeface="+mj-lt"/>
              </a:rPr>
              <a:t>Agenda dei lavori</a:t>
            </a:r>
          </a:p>
        </p:txBody>
      </p:sp>
    </p:spTree>
    <p:extLst>
      <p:ext uri="{BB962C8B-B14F-4D97-AF65-F5344CB8AC3E}">
        <p14:creationId xmlns:p14="http://schemas.microsoft.com/office/powerpoint/2010/main" val="240205444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1ADF1610-10CF-424D-94A5-55526F4D416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95" imgH="394" progId="TCLayout.ActiveDocument.1">
                  <p:embed/>
                </p:oleObj>
              </mc:Choice>
              <mc:Fallback>
                <p:oleObj name="Diapositiva think-cell" r:id="rId3" imgW="395" imgH="394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DF1610-10CF-424D-94A5-55526F4D41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473D406F-323D-BBA0-5F3D-E571241FE89F}"/>
              </a:ext>
            </a:extLst>
          </p:cNvPr>
          <p:cNvSpPr txBox="1"/>
          <p:nvPr/>
        </p:nvSpPr>
        <p:spPr>
          <a:xfrm>
            <a:off x="213358" y="859775"/>
            <a:ext cx="1196976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60565" defTabSz="1219170"/>
            <a:r>
              <a:rPr lang="it-IT" sz="1400" kern="0" dirty="0">
                <a:solidFill>
                  <a:srgbClr val="415364"/>
                </a:solidFill>
                <a:latin typeface="+mj-lt"/>
              </a:rPr>
              <a:t>PROFILAZIONE UTENZE RISPETTO ALLE EVENTUALI CRITICITA’</a:t>
            </a:r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C9DB134B-BC50-6D4B-2D3A-93F2809667C1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3">
            <a:extLst>
              <a:ext uri="{FF2B5EF4-FFF2-40B4-BE49-F238E27FC236}">
                <a16:creationId xmlns:a16="http://schemas.microsoft.com/office/drawing/2014/main" id="{7322DE5A-BDB7-7A85-90C2-36BBFD368F44}"/>
              </a:ext>
            </a:extLst>
          </p:cNvPr>
          <p:cNvSpPr txBox="1">
            <a:spLocks/>
          </p:cNvSpPr>
          <p:nvPr/>
        </p:nvSpPr>
        <p:spPr>
          <a:xfrm>
            <a:off x="529142" y="232364"/>
            <a:ext cx="10626532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ISTRUZIONI PER L’UTILIZZO DEL SISTEMA INFORMATICO REGIS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2D4DD8-1168-1C09-7BEC-75D28C7B9E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297"/>
          <a:stretch/>
        </p:blipFill>
        <p:spPr>
          <a:xfrm>
            <a:off x="0" y="2185707"/>
            <a:ext cx="7649401" cy="248658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CCD513E-A1F7-2281-AD3B-154839D55D6F}"/>
              </a:ext>
            </a:extLst>
          </p:cNvPr>
          <p:cNvSpPr txBox="1"/>
          <p:nvPr/>
        </p:nvSpPr>
        <p:spPr>
          <a:xfrm>
            <a:off x="213358" y="1584135"/>
            <a:ext cx="2189358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60565" defTabSz="1219170"/>
            <a:r>
              <a:rPr lang="it-IT" sz="1400" kern="0" dirty="0">
                <a:solidFill>
                  <a:srgbClr val="415364"/>
                </a:solidFill>
                <a:latin typeface="+mj-lt"/>
              </a:rPr>
              <a:t>IL QUESTIONARIO:</a:t>
            </a:r>
          </a:p>
        </p:txBody>
      </p:sp>
      <p:sp>
        <p:nvSpPr>
          <p:cNvPr id="20" name="Rettangolo con angoli arrotondati 19">
            <a:hlinkClick r:id="rId6"/>
            <a:extLst>
              <a:ext uri="{FF2B5EF4-FFF2-40B4-BE49-F238E27FC236}">
                <a16:creationId xmlns:a16="http://schemas.microsoft.com/office/drawing/2014/main" id="{2420C1E7-87FF-84A9-388C-51810B2E4D5F}"/>
              </a:ext>
            </a:extLst>
          </p:cNvPr>
          <p:cNvSpPr/>
          <p:nvPr/>
        </p:nvSpPr>
        <p:spPr>
          <a:xfrm>
            <a:off x="7486828" y="3021799"/>
            <a:ext cx="4398756" cy="814401"/>
          </a:xfrm>
          <a:prstGeom prst="roundRect">
            <a:avLst>
              <a:gd name="adj" fmla="val 50000"/>
            </a:avLst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b="1" i="1" dirty="0">
                <a:solidFill>
                  <a:schemeClr val="tx1"/>
                </a:solidFill>
              </a:rPr>
              <a:t>CLICCA QUI </a:t>
            </a:r>
          </a:p>
          <a:p>
            <a:pPr algn="ctr"/>
            <a:r>
              <a:rPr lang="it-IT" sz="1100" dirty="0">
                <a:solidFill>
                  <a:schemeClr val="tx1"/>
                </a:solidFill>
              </a:rPr>
              <a:t>per procedere alla compilazione del questionario</a:t>
            </a:r>
          </a:p>
        </p:txBody>
      </p:sp>
    </p:spTree>
    <p:extLst>
      <p:ext uri="{BB962C8B-B14F-4D97-AF65-F5344CB8AC3E}">
        <p14:creationId xmlns:p14="http://schemas.microsoft.com/office/powerpoint/2010/main" val="372027850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529142" y="232364"/>
            <a:ext cx="4689403" cy="44589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L’AMBIENTE REGIS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30" name="Rectangle: Rounded Corners 6">
            <a:extLst>
              <a:ext uri="{FF2B5EF4-FFF2-40B4-BE49-F238E27FC236}">
                <a16:creationId xmlns:a16="http://schemas.microsoft.com/office/drawing/2014/main" id="{9C31F464-80BC-9E98-7A3E-ECA4C5DD0EC9}"/>
              </a:ext>
            </a:extLst>
          </p:cNvPr>
          <p:cNvSpPr/>
          <p:nvPr/>
        </p:nvSpPr>
        <p:spPr>
          <a:xfrm>
            <a:off x="821177" y="2181405"/>
            <a:ext cx="5377603" cy="3295469"/>
          </a:xfrm>
          <a:prstGeom prst="roundRect">
            <a:avLst>
              <a:gd name="adj" fmla="val 42856"/>
            </a:avLst>
          </a:prstGeom>
          <a:solidFill>
            <a:srgbClr val="41536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u="sng" dirty="0">
                <a:solidFill>
                  <a:prstClr val="white"/>
                </a:solidFill>
              </a:rPr>
              <a:t>SEZIONE ANAGRAFICA</a:t>
            </a:r>
          </a:p>
          <a:p>
            <a:pPr algn="ctr"/>
            <a:endParaRPr lang="en-US" sz="2000" b="1" u="sng" dirty="0">
              <a:solidFill>
                <a:prstClr val="white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white"/>
                </a:solidFill>
              </a:rPr>
              <a:t>Anagrafica</a:t>
            </a:r>
            <a:r>
              <a:rPr lang="en-US" sz="2000" dirty="0">
                <a:solidFill>
                  <a:prstClr val="white"/>
                </a:solidFill>
              </a:rPr>
              <a:t> Progetto - </a:t>
            </a:r>
            <a:r>
              <a:rPr lang="en-US" sz="2000" dirty="0" err="1">
                <a:solidFill>
                  <a:prstClr val="white"/>
                </a:solidFill>
              </a:rPr>
              <a:t>Indicatori</a:t>
            </a:r>
            <a:endParaRPr lang="en-US" sz="2000" dirty="0">
              <a:solidFill>
                <a:prstClr val="white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white"/>
                </a:solidFill>
              </a:rPr>
              <a:t>Cronoprogramma</a:t>
            </a:r>
            <a:r>
              <a:rPr lang="en-US" sz="2000" dirty="0">
                <a:solidFill>
                  <a:prstClr val="white"/>
                </a:solidFill>
              </a:rPr>
              <a:t>/</a:t>
            </a:r>
            <a:r>
              <a:rPr lang="en-US" sz="2000" dirty="0" err="1">
                <a:solidFill>
                  <a:prstClr val="white"/>
                </a:solidFill>
              </a:rPr>
              <a:t>costi</a:t>
            </a:r>
            <a:endParaRPr lang="en-US" sz="2000" dirty="0">
              <a:solidFill>
                <a:prstClr val="white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white"/>
                </a:solidFill>
              </a:rPr>
              <a:t>Procedura</a:t>
            </a: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err="1">
                <a:solidFill>
                  <a:prstClr val="white"/>
                </a:solidFill>
              </a:rPr>
              <a:t>aggiudicazione</a:t>
            </a:r>
            <a:endParaRPr lang="en-US" sz="2000" dirty="0">
              <a:solidFill>
                <a:prstClr val="white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Gestione </a:t>
            </a:r>
            <a:r>
              <a:rPr lang="en-US" sz="2000" dirty="0" err="1">
                <a:solidFill>
                  <a:prstClr val="white"/>
                </a:solidFill>
              </a:rPr>
              <a:t>spese</a:t>
            </a:r>
            <a:endParaRPr lang="en-US" sz="2000" dirty="0">
              <a:solidFill>
                <a:prstClr val="white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Gestione Fonti</a:t>
            </a:r>
          </a:p>
        </p:txBody>
      </p:sp>
      <p:sp>
        <p:nvSpPr>
          <p:cNvPr id="38" name="Rectangle: Rounded Corners 6">
            <a:extLst>
              <a:ext uri="{FF2B5EF4-FFF2-40B4-BE49-F238E27FC236}">
                <a16:creationId xmlns:a16="http://schemas.microsoft.com/office/drawing/2014/main" id="{43A7EA97-01DB-DFD2-E140-A8D81D5E9695}"/>
              </a:ext>
            </a:extLst>
          </p:cNvPr>
          <p:cNvSpPr/>
          <p:nvPr/>
        </p:nvSpPr>
        <p:spPr>
          <a:xfrm>
            <a:off x="6856753" y="2181405"/>
            <a:ext cx="4957322" cy="3295469"/>
          </a:xfrm>
          <a:prstGeom prst="roundRect">
            <a:avLst>
              <a:gd name="adj" fmla="val 42856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000" b="1" u="sng" noProof="0">
                <a:solidFill>
                  <a:prstClr val="white"/>
                </a:solidFill>
              </a:rPr>
              <a:t>SEZIONE RENDICONTAZIONE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0DC831C-466D-7EED-F1AE-3E79367DF327}"/>
              </a:ext>
            </a:extLst>
          </p:cNvPr>
          <p:cNvSpPr txBox="1"/>
          <p:nvPr/>
        </p:nvSpPr>
        <p:spPr>
          <a:xfrm>
            <a:off x="2479551" y="1054567"/>
            <a:ext cx="206085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200" b="1"/>
            </a:lvl1pPr>
          </a:lstStyle>
          <a:p>
            <a:r>
              <a:rPr lang="it-IT" sz="1800" dirty="0"/>
              <a:t>SOGGETTO ATTUATORE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7D362079-9D01-9B18-FD73-E1A968EF5704}"/>
              </a:ext>
            </a:extLst>
          </p:cNvPr>
          <p:cNvSpPr txBox="1"/>
          <p:nvPr/>
        </p:nvSpPr>
        <p:spPr>
          <a:xfrm>
            <a:off x="8304988" y="5977016"/>
            <a:ext cx="206085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DIPARTIMENTO </a:t>
            </a:r>
          </a:p>
          <a:p>
            <a:pPr algn="ctr"/>
            <a:r>
              <a:rPr lang="it-IT" b="1" dirty="0">
                <a:solidFill>
                  <a:schemeClr val="tx1"/>
                </a:solidFill>
              </a:rPr>
              <a:t>SPORT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6F05B30F-B64D-1459-BA12-404D0F110132}"/>
              </a:ext>
            </a:extLst>
          </p:cNvPr>
          <p:cNvSpPr txBox="1"/>
          <p:nvPr/>
        </p:nvSpPr>
        <p:spPr>
          <a:xfrm>
            <a:off x="8304987" y="1095766"/>
            <a:ext cx="206085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200" b="1"/>
            </a:lvl1pPr>
          </a:lstStyle>
          <a:p>
            <a:r>
              <a:rPr lang="it-IT" sz="1800" dirty="0"/>
              <a:t>SOGGETTO ATTUATORE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53D9A-33AC-22F3-D22C-48BBB60EA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441" y="2094016"/>
            <a:ext cx="323491" cy="4114800"/>
          </a:xfrm>
          <a:prstGeom prst="rect">
            <a:avLst/>
          </a:prstGeom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06F7B7EC-22BD-7D59-BB1D-C8340995D865}"/>
              </a:ext>
            </a:extLst>
          </p:cNvPr>
          <p:cNvSpPr/>
          <p:nvPr/>
        </p:nvSpPr>
        <p:spPr>
          <a:xfrm rot="5400000">
            <a:off x="3277889" y="1704913"/>
            <a:ext cx="398109" cy="472477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CFFB2440-7356-CAC0-4C16-0C69A1A5A429}"/>
              </a:ext>
            </a:extLst>
          </p:cNvPr>
          <p:cNvSpPr/>
          <p:nvPr/>
        </p:nvSpPr>
        <p:spPr>
          <a:xfrm rot="5400000">
            <a:off x="9136358" y="1732225"/>
            <a:ext cx="398109" cy="472477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268EDB19-DE4F-471D-A53F-2ABDC0D815D6}"/>
              </a:ext>
            </a:extLst>
          </p:cNvPr>
          <p:cNvSpPr/>
          <p:nvPr/>
        </p:nvSpPr>
        <p:spPr>
          <a:xfrm rot="16200000">
            <a:off x="9136357" y="5439690"/>
            <a:ext cx="398109" cy="472477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83457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43" name="Rectangle: Rounded Corners 6">
            <a:extLst>
              <a:ext uri="{FF2B5EF4-FFF2-40B4-BE49-F238E27FC236}">
                <a16:creationId xmlns:a16="http://schemas.microsoft.com/office/drawing/2014/main" id="{4EF6C1E0-1323-62EF-F283-BC400063DC44}"/>
              </a:ext>
            </a:extLst>
          </p:cNvPr>
          <p:cNvSpPr/>
          <p:nvPr/>
        </p:nvSpPr>
        <p:spPr>
          <a:xfrm>
            <a:off x="1404523" y="3495467"/>
            <a:ext cx="2160000" cy="6205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317500" dist="114300" dir="5400000" algn="ctr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400" b="1" noProof="0" dirty="0">
                <a:solidFill>
                  <a:prstClr val="white"/>
                </a:solidFill>
              </a:rPr>
              <a:t>ANAGRAFICA PROGETTO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Rectangle: Rounded Corners 6">
            <a:extLst>
              <a:ext uri="{FF2B5EF4-FFF2-40B4-BE49-F238E27FC236}">
                <a16:creationId xmlns:a16="http://schemas.microsoft.com/office/drawing/2014/main" id="{79DAC85F-ED2E-3AF3-AEA6-47C0141B829E}"/>
              </a:ext>
            </a:extLst>
          </p:cNvPr>
          <p:cNvSpPr/>
          <p:nvPr/>
        </p:nvSpPr>
        <p:spPr>
          <a:xfrm>
            <a:off x="8797067" y="3495467"/>
            <a:ext cx="2160000" cy="6205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317500" dist="114300" dir="5400000" algn="ctr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white"/>
                </a:solidFill>
              </a:rPr>
              <a:t>INDICATORI</a:t>
            </a: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3A915BEB-7888-9991-2D3D-96B89E5C2DC9}"/>
              </a:ext>
            </a:extLst>
          </p:cNvPr>
          <p:cNvGrpSpPr/>
          <p:nvPr/>
        </p:nvGrpSpPr>
        <p:grpSpPr>
          <a:xfrm>
            <a:off x="334433" y="2011021"/>
            <a:ext cx="11521249" cy="728921"/>
            <a:chOff x="334433" y="1124332"/>
            <a:chExt cx="11521249" cy="728921"/>
          </a:xfrm>
        </p:grpSpPr>
        <p:pic>
          <p:nvPicPr>
            <p:cNvPr id="50" name="Immagine 49" descr="Immagine che contiene testo, schermata, Carattere&#10;&#10;Descrizione generata automaticamente">
              <a:extLst>
                <a:ext uri="{FF2B5EF4-FFF2-40B4-BE49-F238E27FC236}">
                  <a16:creationId xmlns:a16="http://schemas.microsoft.com/office/drawing/2014/main" id="{B5CFF402-7E02-BCBE-FC23-4B5F9B931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162"/>
            <a:stretch/>
          </p:blipFill>
          <p:spPr>
            <a:xfrm>
              <a:off x="334433" y="1326781"/>
              <a:ext cx="11519365" cy="526472"/>
            </a:xfrm>
            <a:prstGeom prst="rect">
              <a:avLst/>
            </a:prstGeom>
          </p:spPr>
        </p:pic>
        <p:pic>
          <p:nvPicPr>
            <p:cNvPr id="51" name="Immagine 50" descr="Immagine che contiene testo, schermata, Carattere&#10;&#10;Descrizione generata automaticamente">
              <a:extLst>
                <a:ext uri="{FF2B5EF4-FFF2-40B4-BE49-F238E27FC236}">
                  <a16:creationId xmlns:a16="http://schemas.microsoft.com/office/drawing/2014/main" id="{1C0C604D-1DA6-DFAA-AA37-012CD85A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55" b="91307"/>
            <a:stretch/>
          </p:blipFill>
          <p:spPr>
            <a:xfrm>
              <a:off x="336317" y="1124332"/>
              <a:ext cx="11519365" cy="206268"/>
            </a:xfrm>
            <a:prstGeom prst="rect">
              <a:avLst/>
            </a:prstGeom>
          </p:spPr>
        </p:pic>
      </p:grpSp>
      <p:cxnSp>
        <p:nvCxnSpPr>
          <p:cNvPr id="53" name="Straight Connector 4">
            <a:extLst>
              <a:ext uri="{FF2B5EF4-FFF2-40B4-BE49-F238E27FC236}">
                <a16:creationId xmlns:a16="http://schemas.microsoft.com/office/drawing/2014/main" id="{39667C4F-6216-50BB-A774-0F76D53AE796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olo 3">
            <a:extLst>
              <a:ext uri="{FF2B5EF4-FFF2-40B4-BE49-F238E27FC236}">
                <a16:creationId xmlns:a16="http://schemas.microsoft.com/office/drawing/2014/main" id="{15F9AF2E-69F0-468A-142E-77191D0B8A91}"/>
              </a:ext>
            </a:extLst>
          </p:cNvPr>
          <p:cNvSpPr txBox="1">
            <a:spLocks/>
          </p:cNvSpPr>
          <p:nvPr/>
        </p:nvSpPr>
        <p:spPr>
          <a:xfrm>
            <a:off x="434110" y="199880"/>
            <a:ext cx="8644960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L’AMBIENTE REGIS</a:t>
            </a: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7C0A6B62-2556-37EC-6689-7FCB78C909F2}"/>
              </a:ext>
            </a:extLst>
          </p:cNvPr>
          <p:cNvSpPr/>
          <p:nvPr/>
        </p:nvSpPr>
        <p:spPr>
          <a:xfrm>
            <a:off x="2160365" y="265244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E47B80B3-9137-9D02-E4F0-8F75FED60A1D}"/>
              </a:ext>
            </a:extLst>
          </p:cNvPr>
          <p:cNvSpPr/>
          <p:nvPr/>
        </p:nvSpPr>
        <p:spPr>
          <a:xfrm>
            <a:off x="9620106" y="265244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35A0612D-0A71-0C8C-05D3-E2323A2FB863}"/>
              </a:ext>
            </a:extLst>
          </p:cNvPr>
          <p:cNvSpPr/>
          <p:nvPr/>
        </p:nvSpPr>
        <p:spPr>
          <a:xfrm>
            <a:off x="1404523" y="4390247"/>
            <a:ext cx="2160000" cy="564854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</a:rPr>
              <a:t>Date inizio e fine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DED07701-C5F0-2940-D8C9-80C804443694}"/>
              </a:ext>
            </a:extLst>
          </p:cNvPr>
          <p:cNvSpPr/>
          <p:nvPr/>
        </p:nvSpPr>
        <p:spPr>
          <a:xfrm>
            <a:off x="1404523" y="5097480"/>
            <a:ext cx="2160000" cy="564854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</a:rPr>
              <a:t>Classificazione progetto 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1" name="Rettangolo con angoli arrotondati 60">
            <a:extLst>
              <a:ext uri="{FF2B5EF4-FFF2-40B4-BE49-F238E27FC236}">
                <a16:creationId xmlns:a16="http://schemas.microsoft.com/office/drawing/2014/main" id="{B4012125-7AB6-04D0-ED45-A44B4D357F31}"/>
              </a:ext>
            </a:extLst>
          </p:cNvPr>
          <p:cNvSpPr/>
          <p:nvPr/>
        </p:nvSpPr>
        <p:spPr>
          <a:xfrm>
            <a:off x="8797067" y="4390247"/>
            <a:ext cx="2160000" cy="564854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</a:rPr>
              <a:t>Indicatori target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2" name="Titolo 3">
            <a:extLst>
              <a:ext uri="{FF2B5EF4-FFF2-40B4-BE49-F238E27FC236}">
                <a16:creationId xmlns:a16="http://schemas.microsoft.com/office/drawing/2014/main" id="{5BA8F594-7242-E907-4373-2EBEC3940DE3}"/>
              </a:ext>
            </a:extLst>
          </p:cNvPr>
          <p:cNvSpPr txBox="1">
            <a:spLocks/>
          </p:cNvSpPr>
          <p:nvPr/>
        </p:nvSpPr>
        <p:spPr>
          <a:xfrm>
            <a:off x="334433" y="1023546"/>
            <a:ext cx="8644960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FASE 1 – Anagrafica di progetto e Indicatori</a:t>
            </a:r>
          </a:p>
        </p:txBody>
      </p:sp>
    </p:spTree>
    <p:extLst>
      <p:ext uri="{BB962C8B-B14F-4D97-AF65-F5344CB8AC3E}">
        <p14:creationId xmlns:p14="http://schemas.microsoft.com/office/powerpoint/2010/main" val="78010996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 ANAGRAFICA DI PROGETTO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271232" y="952005"/>
            <a:ext cx="3801047" cy="564854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Compilare le </a:t>
            </a:r>
            <a:r>
              <a:rPr lang="it-IT" sz="1400" b="1" dirty="0">
                <a:solidFill>
                  <a:schemeClr val="tx1"/>
                </a:solidFill>
              </a:rPr>
              <a:t>date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b="1" dirty="0">
                <a:solidFill>
                  <a:schemeClr val="tx1"/>
                </a:solidFill>
              </a:rPr>
              <a:t>inizio e fine </a:t>
            </a:r>
          </a:p>
          <a:p>
            <a:pPr algn="ctr"/>
            <a:r>
              <a:rPr lang="it-IT" sz="1400" b="1" dirty="0">
                <a:solidFill>
                  <a:schemeClr val="tx1"/>
                </a:solidFill>
              </a:rPr>
              <a:t>previste e effettive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F3FDF7D2-8B97-4E7C-8E99-C0C027F08C4F}"/>
              </a:ext>
            </a:extLst>
          </p:cNvPr>
          <p:cNvSpPr/>
          <p:nvPr/>
        </p:nvSpPr>
        <p:spPr>
          <a:xfrm>
            <a:off x="5200183" y="963141"/>
            <a:ext cx="6720583" cy="564854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Compilazione della </a:t>
            </a:r>
            <a:r>
              <a:rPr lang="it-IT" sz="1400" b="1" dirty="0">
                <a:solidFill>
                  <a:schemeClr val="tx1"/>
                </a:solidFill>
              </a:rPr>
              <a:t>classificazione progetto </a:t>
            </a: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13" name="Immagine 12" descr="Immagine che contiene testo, schermata, software&#10;&#10;Descrizione generata automaticamente">
            <a:extLst>
              <a:ext uri="{FF2B5EF4-FFF2-40B4-BE49-F238E27FC236}">
                <a16:creationId xmlns:a16="http://schemas.microsoft.com/office/drawing/2014/main" id="{B17D0931-2F37-C12E-5173-CD72CAF851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 t="23235" r="77011" b="22590"/>
          <a:stretch/>
        </p:blipFill>
        <p:spPr>
          <a:xfrm>
            <a:off x="271233" y="2588422"/>
            <a:ext cx="3801047" cy="41537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76DF1640-1D0C-1C95-AB67-3FF4A3990104}"/>
              </a:ext>
            </a:extLst>
          </p:cNvPr>
          <p:cNvSpPr/>
          <p:nvPr/>
        </p:nvSpPr>
        <p:spPr>
          <a:xfrm>
            <a:off x="525022" y="5005640"/>
            <a:ext cx="3416300" cy="677234"/>
          </a:xfrm>
          <a:prstGeom prst="rect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9FB16E47-7D6D-78A5-2926-DB5C7EE3FD72}"/>
              </a:ext>
            </a:extLst>
          </p:cNvPr>
          <p:cNvGrpSpPr/>
          <p:nvPr/>
        </p:nvGrpSpPr>
        <p:grpSpPr>
          <a:xfrm>
            <a:off x="5201311" y="2588422"/>
            <a:ext cx="6719456" cy="2755835"/>
            <a:chOff x="5686975" y="2470681"/>
            <a:chExt cx="5021977" cy="2059652"/>
          </a:xfrm>
        </p:grpSpPr>
        <p:pic>
          <p:nvPicPr>
            <p:cNvPr id="21" name="Immagine 20" descr="Immagine che contiene testo, Carattere, schermata&#10;&#10;Descrizione generata automaticamente">
              <a:extLst>
                <a:ext uri="{FF2B5EF4-FFF2-40B4-BE49-F238E27FC236}">
                  <a16:creationId xmlns:a16="http://schemas.microsoft.com/office/drawing/2014/main" id="{E5DA54E1-4543-418C-5351-1E1468AF3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" t="46831" r="75075" b="3345"/>
            <a:stretch/>
          </p:blipFill>
          <p:spPr>
            <a:xfrm>
              <a:off x="5686975" y="2470681"/>
              <a:ext cx="2674705" cy="205965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Immagine 21" descr="Immagine che contiene testo, Carattere, schermata&#10;&#10;Descrizione generata automaticamente">
              <a:extLst>
                <a:ext uri="{FF2B5EF4-FFF2-40B4-BE49-F238E27FC236}">
                  <a16:creationId xmlns:a16="http://schemas.microsoft.com/office/drawing/2014/main" id="{901D9649-53CC-F81F-6D15-16BF7BC60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63" t="46831" r="30817" b="3345"/>
            <a:stretch/>
          </p:blipFill>
          <p:spPr>
            <a:xfrm>
              <a:off x="8361680" y="2470681"/>
              <a:ext cx="2347272" cy="205965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4" name="Rettangolo 23">
            <a:extLst>
              <a:ext uri="{FF2B5EF4-FFF2-40B4-BE49-F238E27FC236}">
                <a16:creationId xmlns:a16="http://schemas.microsoft.com/office/drawing/2014/main" id="{EAE0211C-44BD-E862-AFB8-62DF412B395A}"/>
              </a:ext>
            </a:extLst>
          </p:cNvPr>
          <p:cNvSpPr/>
          <p:nvPr/>
        </p:nvSpPr>
        <p:spPr>
          <a:xfrm>
            <a:off x="8808555" y="4743530"/>
            <a:ext cx="1266230" cy="524220"/>
          </a:xfrm>
          <a:prstGeom prst="rect">
            <a:avLst/>
          </a:prstGeom>
          <a:ln w="41275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DC9C3B2-34A8-36CE-C5FC-7B81F3667DD2}"/>
              </a:ext>
            </a:extLst>
          </p:cNvPr>
          <p:cNvSpPr/>
          <p:nvPr/>
        </p:nvSpPr>
        <p:spPr>
          <a:xfrm>
            <a:off x="478194" y="699083"/>
            <a:ext cx="1368301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1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E7F9F90D-1C2B-F8D2-03E3-D1A26BFAC3EA}"/>
              </a:ext>
            </a:extLst>
          </p:cNvPr>
          <p:cNvSpPr/>
          <p:nvPr/>
        </p:nvSpPr>
        <p:spPr>
          <a:xfrm>
            <a:off x="5411849" y="692022"/>
            <a:ext cx="1368301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2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0B9900C0-67DC-1342-85C3-A6B08DE0DC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89" t="20894" r="5554" b="26742"/>
          <a:stretch/>
        </p:blipFill>
        <p:spPr>
          <a:xfrm>
            <a:off x="306417" y="188264"/>
            <a:ext cx="2418411" cy="411785"/>
          </a:xfrm>
          <a:prstGeom prst="rect">
            <a:avLst/>
          </a:prstGeom>
        </p:spPr>
      </p:pic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7C9AE788-9B4D-E6CD-7A38-FB20B02F0EE2}"/>
              </a:ext>
            </a:extLst>
          </p:cNvPr>
          <p:cNvSpPr/>
          <p:nvPr/>
        </p:nvSpPr>
        <p:spPr>
          <a:xfrm>
            <a:off x="271232" y="1801841"/>
            <a:ext cx="3801047" cy="381303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Nessuna documentazione necessaria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id="{75F519AB-B529-3FC0-CDD2-6854CBD92117}"/>
              </a:ext>
            </a:extLst>
          </p:cNvPr>
          <p:cNvSpPr/>
          <p:nvPr/>
        </p:nvSpPr>
        <p:spPr>
          <a:xfrm>
            <a:off x="478193" y="1500875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46A3C7CE-AD1F-2CCD-5A0A-E0DE91C7A7A1}"/>
              </a:ext>
            </a:extLst>
          </p:cNvPr>
          <p:cNvSpPr/>
          <p:nvPr/>
        </p:nvSpPr>
        <p:spPr>
          <a:xfrm>
            <a:off x="5200184" y="1801516"/>
            <a:ext cx="6720583" cy="381305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Nessuna documentazione necessaria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7B537299-0DF0-558C-43BC-01ACA5386B56}"/>
              </a:ext>
            </a:extLst>
          </p:cNvPr>
          <p:cNvSpPr/>
          <p:nvPr/>
        </p:nvSpPr>
        <p:spPr>
          <a:xfrm>
            <a:off x="5411849" y="1544301"/>
            <a:ext cx="1368302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Doc. necessari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34F604A-5093-8292-2202-B9C728DD84D4}"/>
              </a:ext>
            </a:extLst>
          </p:cNvPr>
          <p:cNvSpPr/>
          <p:nvPr/>
        </p:nvSpPr>
        <p:spPr>
          <a:xfrm>
            <a:off x="463605" y="5929511"/>
            <a:ext cx="1446090" cy="677234"/>
          </a:xfrm>
          <a:prstGeom prst="rect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F4A31D-D0A6-F3FD-CEF2-3854DB6BE912}"/>
              </a:ext>
            </a:extLst>
          </p:cNvPr>
          <p:cNvSpPr/>
          <p:nvPr/>
        </p:nvSpPr>
        <p:spPr>
          <a:xfrm>
            <a:off x="9079069" y="202768"/>
            <a:ext cx="2516161" cy="3810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317500" dist="114300" dir="5400000" algn="ctr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200" b="1" noProof="0" dirty="0">
                <a:solidFill>
                  <a:prstClr val="white"/>
                </a:solidFill>
              </a:rPr>
              <a:t>Caso </a:t>
            </a:r>
            <a:r>
              <a:rPr lang="en-US" sz="1200" b="1" noProof="0" dirty="0" err="1">
                <a:solidFill>
                  <a:prstClr val="white"/>
                </a:solidFill>
              </a:rPr>
              <a:t>applicativo</a:t>
            </a:r>
            <a:r>
              <a:rPr lang="en-US" sz="1200" b="1" noProof="0" dirty="0">
                <a:solidFill>
                  <a:prstClr val="white"/>
                </a:solidFill>
              </a:rPr>
              <a:t> in ReGis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533F2B12-786A-8E25-EC2A-EB2AC806ACA7}"/>
              </a:ext>
            </a:extLst>
          </p:cNvPr>
          <p:cNvSpPr/>
          <p:nvPr/>
        </p:nvSpPr>
        <p:spPr>
          <a:xfrm>
            <a:off x="11691892" y="222127"/>
            <a:ext cx="390617" cy="342335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DDE5236F-B3AF-68DB-B435-781AEA29A3EB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B8020E83-AF26-41D1-98E5-3117755ADDD9}"/>
              </a:ext>
            </a:extLst>
          </p:cNvPr>
          <p:cNvSpPr/>
          <p:nvPr/>
        </p:nvSpPr>
        <p:spPr>
          <a:xfrm>
            <a:off x="5200183" y="5589990"/>
            <a:ext cx="6720583" cy="1152169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 relazione alla sezione </a:t>
            </a:r>
            <a:r>
              <a:rPr lang="it-IT" sz="1400" b="1" dirty="0">
                <a:solidFill>
                  <a:schemeClr val="tx1"/>
                </a:solidFill>
              </a:rPr>
              <a:t>ASSOCIAZIONE TAG E ALTRE CLASSIFICAZIONI </a:t>
            </a:r>
            <a:r>
              <a:rPr lang="it-IT" sz="1400" dirty="0">
                <a:solidFill>
                  <a:schemeClr val="tx1"/>
                </a:solidFill>
              </a:rPr>
              <a:t>si raccomanda di non associare il progetto a nessuno dei TAG elencati, in quanto non pertengono l’investimento finanziato dalla Terza linea di intervento</a:t>
            </a:r>
            <a:endParaRPr lang="it-I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7234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>
            <a:extLst>
              <a:ext uri="{FF2B5EF4-FFF2-40B4-BE49-F238E27FC236}">
                <a16:creationId xmlns:a16="http://schemas.microsoft.com/office/drawing/2014/main" id="{C592E368-4C27-B439-F578-1AB6485C0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8" t="24045" r="10465" b="21337"/>
          <a:stretch/>
        </p:blipFill>
        <p:spPr>
          <a:xfrm>
            <a:off x="306661" y="161521"/>
            <a:ext cx="1655489" cy="4534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DF73-5948-1577-D7FC-C0628BC0C7C9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3">
            <a:extLst>
              <a:ext uri="{FF2B5EF4-FFF2-40B4-BE49-F238E27FC236}">
                <a16:creationId xmlns:a16="http://schemas.microsoft.com/office/drawing/2014/main" id="{333E54DF-3BBF-8909-BDA6-9267FCFC6BD0}"/>
              </a:ext>
            </a:extLst>
          </p:cNvPr>
          <p:cNvSpPr txBox="1">
            <a:spLocks/>
          </p:cNvSpPr>
          <p:nvPr/>
        </p:nvSpPr>
        <p:spPr>
          <a:xfrm>
            <a:off x="2877802" y="199880"/>
            <a:ext cx="6201267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SEZ INDICATORI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209" y="6464665"/>
            <a:ext cx="1657581" cy="38105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925F7AC-94C6-9142-FC5B-413EE8E3BC3E}"/>
              </a:ext>
            </a:extLst>
          </p:cNvPr>
          <p:cNvSpPr/>
          <p:nvPr/>
        </p:nvSpPr>
        <p:spPr>
          <a:xfrm>
            <a:off x="271232" y="952005"/>
            <a:ext cx="10568218" cy="439215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Compilare </a:t>
            </a:r>
            <a:r>
              <a:rPr lang="it-IT" sz="1400" b="1" dirty="0">
                <a:solidFill>
                  <a:schemeClr val="tx1"/>
                </a:solidFill>
              </a:rPr>
              <a:t>l’indicatore comune </a:t>
            </a:r>
            <a:r>
              <a:rPr lang="it-IT" sz="1400" dirty="0">
                <a:solidFill>
                  <a:schemeClr val="tx1"/>
                </a:solidFill>
              </a:rPr>
              <a:t>con la dicitura – Motivazione – INDICATORE NON PERTINENTE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DC9C3B2-34A8-36CE-C5FC-7B81F3667DD2}"/>
              </a:ext>
            </a:extLst>
          </p:cNvPr>
          <p:cNvSpPr/>
          <p:nvPr/>
        </p:nvSpPr>
        <p:spPr>
          <a:xfrm>
            <a:off x="478194" y="699083"/>
            <a:ext cx="1368301" cy="341474"/>
          </a:xfrm>
          <a:prstGeom prst="roundRect">
            <a:avLst/>
          </a:prstGeom>
          <a:solidFill>
            <a:srgbClr val="41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AZIONE 3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F4A31D-D0A6-F3FD-CEF2-3854DB6BE912}"/>
              </a:ext>
            </a:extLst>
          </p:cNvPr>
          <p:cNvSpPr/>
          <p:nvPr/>
        </p:nvSpPr>
        <p:spPr>
          <a:xfrm>
            <a:off x="9079069" y="202768"/>
            <a:ext cx="2516161" cy="3810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317500" dist="114300" dir="5400000" algn="ctr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200" b="1" noProof="0" dirty="0">
                <a:solidFill>
                  <a:prstClr val="white"/>
                </a:solidFill>
              </a:rPr>
              <a:t>Caso </a:t>
            </a:r>
            <a:r>
              <a:rPr lang="en-US" sz="1200" b="1" noProof="0" dirty="0" err="1">
                <a:solidFill>
                  <a:prstClr val="white"/>
                </a:solidFill>
              </a:rPr>
              <a:t>applicativo</a:t>
            </a:r>
            <a:r>
              <a:rPr lang="en-US" sz="1200" b="1" noProof="0" dirty="0">
                <a:solidFill>
                  <a:prstClr val="white"/>
                </a:solidFill>
              </a:rPr>
              <a:t> in ReGis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533F2B12-786A-8E25-EC2A-EB2AC806ACA7}"/>
              </a:ext>
            </a:extLst>
          </p:cNvPr>
          <p:cNvSpPr/>
          <p:nvPr/>
        </p:nvSpPr>
        <p:spPr>
          <a:xfrm>
            <a:off x="11691892" y="222127"/>
            <a:ext cx="390617" cy="342335"/>
          </a:xfrm>
          <a:prstGeom prst="rightArrow">
            <a:avLst>
              <a:gd name="adj1" fmla="val 29990"/>
              <a:gd name="adj2" fmla="val 5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Immagine che contiene testo, numero, schermata&#10;&#10;Descrizione generata automaticamente">
            <a:extLst>
              <a:ext uri="{FF2B5EF4-FFF2-40B4-BE49-F238E27FC236}">
                <a16:creationId xmlns:a16="http://schemas.microsoft.com/office/drawing/2014/main" id="{8FF288A4-A56D-79E5-7730-EE24EBB528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62"/>
          <a:stretch/>
        </p:blipFill>
        <p:spPr>
          <a:xfrm>
            <a:off x="226984" y="2484726"/>
            <a:ext cx="11658600" cy="16090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652F86DE-B01E-835A-2D84-00399F069FF3}"/>
              </a:ext>
            </a:extLst>
          </p:cNvPr>
          <p:cNvSpPr/>
          <p:nvPr/>
        </p:nvSpPr>
        <p:spPr>
          <a:xfrm>
            <a:off x="268060" y="1429728"/>
            <a:ext cx="10568218" cy="437614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Compilare </a:t>
            </a:r>
            <a:r>
              <a:rPr lang="it-IT" sz="1400" b="1" dirty="0">
                <a:solidFill>
                  <a:schemeClr val="tx1"/>
                </a:solidFill>
              </a:rPr>
              <a:t>l’indicatore target T0045 </a:t>
            </a:r>
            <a:r>
              <a:rPr lang="it-IT" sz="1400" dirty="0">
                <a:solidFill>
                  <a:schemeClr val="tx1"/>
                </a:solidFill>
              </a:rPr>
              <a:t>con il valore programmato e solo a conclusione dell’intervento il valore realizzato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D948917-3908-1303-A72C-A749ACB65443}"/>
              </a:ext>
            </a:extLst>
          </p:cNvPr>
          <p:cNvSpPr/>
          <p:nvPr/>
        </p:nvSpPr>
        <p:spPr>
          <a:xfrm>
            <a:off x="4829769" y="3322772"/>
            <a:ext cx="1504355" cy="732491"/>
          </a:xfrm>
          <a:prstGeom prst="rect">
            <a:avLst/>
          </a:prstGeom>
          <a:ln w="41275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 descr="Immagine che contiene testo, numero, schermata&#10;&#10;Descrizione generata automaticamente">
            <a:extLst>
              <a:ext uri="{FF2B5EF4-FFF2-40B4-BE49-F238E27FC236}">
                <a16:creationId xmlns:a16="http://schemas.microsoft.com/office/drawing/2014/main" id="{BC1F7C27-2584-EF96-DB5D-74DBA70B02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t="47745" r="135" b="1683"/>
          <a:stretch/>
        </p:blipFill>
        <p:spPr>
          <a:xfrm>
            <a:off x="226984" y="4188895"/>
            <a:ext cx="11658600" cy="20135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D3A7F3A1-1D2C-D8EB-6692-42DC1A9DBB94}"/>
              </a:ext>
            </a:extLst>
          </p:cNvPr>
          <p:cNvSpPr/>
          <p:nvPr/>
        </p:nvSpPr>
        <p:spPr>
          <a:xfrm>
            <a:off x="226984" y="5528330"/>
            <a:ext cx="1820891" cy="377665"/>
          </a:xfrm>
          <a:prstGeom prst="rect">
            <a:avLst/>
          </a:prstGeom>
          <a:ln w="41275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B530965F-E6B0-48A5-5A5E-8166448BAD95}"/>
              </a:ext>
            </a:extLst>
          </p:cNvPr>
          <p:cNvSpPr/>
          <p:nvPr/>
        </p:nvSpPr>
        <p:spPr>
          <a:xfrm>
            <a:off x="6589684" y="5105399"/>
            <a:ext cx="1657581" cy="716017"/>
          </a:xfrm>
          <a:prstGeom prst="rect">
            <a:avLst/>
          </a:prstGeom>
          <a:ln w="41275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A8224EB4-A7F6-DA8B-3917-0DF29806A32C}"/>
              </a:ext>
            </a:extLst>
          </p:cNvPr>
          <p:cNvSpPr/>
          <p:nvPr/>
        </p:nvSpPr>
        <p:spPr>
          <a:xfrm>
            <a:off x="257437" y="1925814"/>
            <a:ext cx="10568218" cy="437614"/>
          </a:xfrm>
          <a:prstGeom prst="roundRect">
            <a:avLst/>
          </a:prstGeom>
          <a:solidFill>
            <a:srgbClr val="E3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	Compilare </a:t>
            </a:r>
            <a:r>
              <a:rPr lang="it-IT" sz="1400" b="1" dirty="0">
                <a:solidFill>
                  <a:schemeClr val="tx1"/>
                </a:solidFill>
              </a:rPr>
              <a:t>l’indicatore target T0157 </a:t>
            </a:r>
            <a:r>
              <a:rPr lang="it-IT" sz="1400" dirty="0">
                <a:solidFill>
                  <a:schemeClr val="tx1"/>
                </a:solidFill>
              </a:rPr>
              <a:t>con il valore realizzato 1 solo a conclusione dell’intervento</a:t>
            </a:r>
            <a:endParaRPr lang="it-IT" sz="1400" b="1" dirty="0">
              <a:solidFill>
                <a:schemeClr val="tx1"/>
              </a:solidFill>
            </a:endParaRPr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95BECDB0-57A6-3EE0-2303-198B39C3244B}"/>
              </a:ext>
            </a:extLst>
          </p:cNvPr>
          <p:cNvCxnSpPr>
            <a:cxnSpLocks/>
          </p:cNvCxnSpPr>
          <p:nvPr/>
        </p:nvCxnSpPr>
        <p:spPr>
          <a:xfrm>
            <a:off x="7478978" y="6199131"/>
            <a:ext cx="768287" cy="0"/>
          </a:xfrm>
          <a:prstGeom prst="line">
            <a:avLst/>
          </a:prstGeom>
          <a:ln w="444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e 37">
            <a:extLst>
              <a:ext uri="{FF2B5EF4-FFF2-40B4-BE49-F238E27FC236}">
                <a16:creationId xmlns:a16="http://schemas.microsoft.com/office/drawing/2014/main" id="{0CF3261E-6A65-362D-E454-2E7E0A946618}"/>
              </a:ext>
            </a:extLst>
          </p:cNvPr>
          <p:cNvSpPr/>
          <p:nvPr/>
        </p:nvSpPr>
        <p:spPr>
          <a:xfrm>
            <a:off x="-23081" y="-25202"/>
            <a:ext cx="513923" cy="5139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796918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D4B55-AB2F-7FF7-0558-556408C9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433" y="6297858"/>
            <a:ext cx="1512062" cy="244916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DA0FE-9C19-F746-8419-6700E348BF78}" type="slidenum">
              <a:rPr kumimoji="0" lang="it-IT" sz="1067" b="0" i="0" u="none" strike="noStrike" kern="1200" cap="none" spc="0" normalizeH="0" baseline="0" noProof="0">
                <a:ln>
                  <a:noFill/>
                </a:ln>
                <a:solidFill>
                  <a:srgbClr val="4150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067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94CB7-A195-31FE-B651-7E52E91C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868" y="6442617"/>
            <a:ext cx="1657581" cy="381053"/>
          </a:xfrm>
          <a:prstGeom prst="rect">
            <a:avLst/>
          </a:prstGeom>
        </p:spPr>
      </p:pic>
      <p:sp>
        <p:nvSpPr>
          <p:cNvPr id="48" name="Rectangle: Rounded Corners 6">
            <a:extLst>
              <a:ext uri="{FF2B5EF4-FFF2-40B4-BE49-F238E27FC236}">
                <a16:creationId xmlns:a16="http://schemas.microsoft.com/office/drawing/2014/main" id="{2B02504D-517C-F1B1-3972-F04210386937}"/>
              </a:ext>
            </a:extLst>
          </p:cNvPr>
          <p:cNvSpPr/>
          <p:nvPr/>
        </p:nvSpPr>
        <p:spPr>
          <a:xfrm>
            <a:off x="2078083" y="8331932"/>
            <a:ext cx="2160000" cy="620566"/>
          </a:xfrm>
          <a:prstGeom prst="roundRect">
            <a:avLst>
              <a:gd name="adj" fmla="val 50000"/>
            </a:avLst>
          </a:prstGeom>
          <a:solidFill>
            <a:schemeClr val="accent1">
              <a:alpha val="32000"/>
            </a:schemeClr>
          </a:solidFill>
          <a:ln>
            <a:noFill/>
          </a:ln>
          <a:effectLst>
            <a:outerShdw blurRad="317500" dist="114300" dir="5400000" algn="ctr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white"/>
                </a:solidFill>
              </a:rPr>
              <a:t>GESTIONE SPESE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3A915BEB-7888-9991-2D3D-96B89E5C2DC9}"/>
              </a:ext>
            </a:extLst>
          </p:cNvPr>
          <p:cNvGrpSpPr/>
          <p:nvPr/>
        </p:nvGrpSpPr>
        <p:grpSpPr>
          <a:xfrm>
            <a:off x="334433" y="2011021"/>
            <a:ext cx="11521249" cy="728921"/>
            <a:chOff x="334433" y="1124332"/>
            <a:chExt cx="11521249" cy="728921"/>
          </a:xfrm>
        </p:grpSpPr>
        <p:pic>
          <p:nvPicPr>
            <p:cNvPr id="50" name="Immagine 49" descr="Immagine che contiene testo, schermata, Carattere&#10;&#10;Descrizione generata automaticamente">
              <a:extLst>
                <a:ext uri="{FF2B5EF4-FFF2-40B4-BE49-F238E27FC236}">
                  <a16:creationId xmlns:a16="http://schemas.microsoft.com/office/drawing/2014/main" id="{B5CFF402-7E02-BCBE-FC23-4B5F9B931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162"/>
            <a:stretch/>
          </p:blipFill>
          <p:spPr>
            <a:xfrm>
              <a:off x="334433" y="1326781"/>
              <a:ext cx="11519365" cy="526472"/>
            </a:xfrm>
            <a:prstGeom prst="rect">
              <a:avLst/>
            </a:prstGeom>
          </p:spPr>
        </p:pic>
        <p:pic>
          <p:nvPicPr>
            <p:cNvPr id="51" name="Immagine 50" descr="Immagine che contiene testo, schermata, Carattere&#10;&#10;Descrizione generata automaticamente">
              <a:extLst>
                <a:ext uri="{FF2B5EF4-FFF2-40B4-BE49-F238E27FC236}">
                  <a16:creationId xmlns:a16="http://schemas.microsoft.com/office/drawing/2014/main" id="{1C0C604D-1DA6-DFAA-AA37-012CD85A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55" b="91307"/>
            <a:stretch/>
          </p:blipFill>
          <p:spPr>
            <a:xfrm>
              <a:off x="336317" y="1124332"/>
              <a:ext cx="11519365" cy="206268"/>
            </a:xfrm>
            <a:prstGeom prst="rect">
              <a:avLst/>
            </a:prstGeom>
          </p:spPr>
        </p:pic>
      </p:grpSp>
      <p:cxnSp>
        <p:nvCxnSpPr>
          <p:cNvPr id="53" name="Straight Connector 4">
            <a:extLst>
              <a:ext uri="{FF2B5EF4-FFF2-40B4-BE49-F238E27FC236}">
                <a16:creationId xmlns:a16="http://schemas.microsoft.com/office/drawing/2014/main" id="{39667C4F-6216-50BB-A774-0F76D53AE796}"/>
              </a:ext>
            </a:extLst>
          </p:cNvPr>
          <p:cNvCxnSpPr/>
          <p:nvPr/>
        </p:nvCxnSpPr>
        <p:spPr>
          <a:xfrm>
            <a:off x="306417" y="703155"/>
            <a:ext cx="115791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olo 3">
            <a:extLst>
              <a:ext uri="{FF2B5EF4-FFF2-40B4-BE49-F238E27FC236}">
                <a16:creationId xmlns:a16="http://schemas.microsoft.com/office/drawing/2014/main" id="{15F9AF2E-69F0-468A-142E-77191D0B8A91}"/>
              </a:ext>
            </a:extLst>
          </p:cNvPr>
          <p:cNvSpPr txBox="1">
            <a:spLocks/>
          </p:cNvSpPr>
          <p:nvPr/>
        </p:nvSpPr>
        <p:spPr>
          <a:xfrm>
            <a:off x="434110" y="199880"/>
            <a:ext cx="8644960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L’AMBIENTE REGIS</a:t>
            </a: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7C0A6B62-2556-37EC-6689-7FCB78C909F2}"/>
              </a:ext>
            </a:extLst>
          </p:cNvPr>
          <p:cNvSpPr/>
          <p:nvPr/>
        </p:nvSpPr>
        <p:spPr>
          <a:xfrm>
            <a:off x="2160365" y="2652442"/>
            <a:ext cx="513923" cy="513923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E47B80B3-9137-9D02-E4F0-8F75FED60A1D}"/>
              </a:ext>
            </a:extLst>
          </p:cNvPr>
          <p:cNvSpPr/>
          <p:nvPr/>
        </p:nvSpPr>
        <p:spPr>
          <a:xfrm>
            <a:off x="9620106" y="2652442"/>
            <a:ext cx="513923" cy="513923"/>
          </a:xfrm>
          <a:prstGeom prst="ellipse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62" name="Titolo 3">
            <a:extLst>
              <a:ext uri="{FF2B5EF4-FFF2-40B4-BE49-F238E27FC236}">
                <a16:creationId xmlns:a16="http://schemas.microsoft.com/office/drawing/2014/main" id="{5BA8F594-7242-E907-4373-2EBEC3940DE3}"/>
              </a:ext>
            </a:extLst>
          </p:cNvPr>
          <p:cNvSpPr txBox="1">
            <a:spLocks/>
          </p:cNvSpPr>
          <p:nvPr/>
        </p:nvSpPr>
        <p:spPr>
          <a:xfrm>
            <a:off x="334433" y="1023546"/>
            <a:ext cx="8644960" cy="445895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defPPr>
              <a:defRPr lang="it-IT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1536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dirty="0">
                <a:latin typeface="Arial"/>
              </a:rPr>
              <a:t>FASE 2 – Cronoprogramma/costi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215028B-FC82-6DE0-049F-95F4E0AD507B}"/>
              </a:ext>
            </a:extLst>
          </p:cNvPr>
          <p:cNvGrpSpPr/>
          <p:nvPr/>
        </p:nvGrpSpPr>
        <p:grpSpPr>
          <a:xfrm>
            <a:off x="5198906" y="3429000"/>
            <a:ext cx="2160000" cy="2652821"/>
            <a:chOff x="3549942" y="3366166"/>
            <a:chExt cx="2160000" cy="265282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DCC663E-5ECC-167B-A002-A2A306998FDB}"/>
                </a:ext>
              </a:extLst>
            </p:cNvPr>
            <p:cNvSpPr/>
            <p:nvPr/>
          </p:nvSpPr>
          <p:spPr>
            <a:xfrm>
              <a:off x="3549942" y="3366166"/>
              <a:ext cx="2160000" cy="6205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14300" dir="5400000" algn="ctr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b="1" noProof="0" dirty="0">
                  <a:solidFill>
                    <a:prstClr val="white"/>
                  </a:solidFill>
                </a:rPr>
                <a:t>CRONOPROGRAMMA/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r>
                <a:rPr lang="en-US" sz="1400" b="1" noProof="0" dirty="0">
                  <a:solidFill>
                    <a:prstClr val="white"/>
                  </a:solidFill>
                </a:rPr>
                <a:t>COSTI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9581B165-4E99-8D6B-5DE6-154B6237D4FA}"/>
                </a:ext>
              </a:extLst>
            </p:cNvPr>
            <p:cNvSpPr/>
            <p:nvPr/>
          </p:nvSpPr>
          <p:spPr>
            <a:xfrm>
              <a:off x="3549942" y="4151594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Iter di Progetto</a:t>
              </a:r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2AEB1C49-E320-F987-4B63-64639F1D8165}"/>
                </a:ext>
              </a:extLst>
            </p:cNvPr>
            <p:cNvSpPr/>
            <p:nvPr/>
          </p:nvSpPr>
          <p:spPr>
            <a:xfrm>
              <a:off x="3549942" y="4813436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Piano dei costi</a:t>
              </a:r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7E4E8374-D6F2-9A53-DE65-35539E5D1429}"/>
                </a:ext>
              </a:extLst>
            </p:cNvPr>
            <p:cNvSpPr/>
            <p:nvPr/>
          </p:nvSpPr>
          <p:spPr>
            <a:xfrm>
              <a:off x="3549942" y="5454133"/>
              <a:ext cx="2160000" cy="564854"/>
            </a:xfrm>
            <a:prstGeom prst="roundRect">
              <a:avLst/>
            </a:prstGeom>
            <a:solidFill>
              <a:srgbClr val="E3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</a:rPr>
                <a:t>Quadro economico</a:t>
              </a:r>
            </a:p>
          </p:txBody>
        </p:sp>
      </p:grpSp>
      <p:sp>
        <p:nvSpPr>
          <p:cNvPr id="11" name="Ovale 10">
            <a:extLst>
              <a:ext uri="{FF2B5EF4-FFF2-40B4-BE49-F238E27FC236}">
                <a16:creationId xmlns:a16="http://schemas.microsoft.com/office/drawing/2014/main" id="{1AD567BE-757A-BE1B-4A3A-3DDD886AD3AC}"/>
              </a:ext>
            </a:extLst>
          </p:cNvPr>
          <p:cNvSpPr/>
          <p:nvPr/>
        </p:nvSpPr>
        <p:spPr>
          <a:xfrm>
            <a:off x="6021945" y="2652442"/>
            <a:ext cx="513923" cy="513923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198484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YFvG7fYPTYbLlOT.0BB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IVIDERS">
  <a:themeElements>
    <a:clrScheme name="INTELLER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C45"/>
      </a:accent1>
      <a:accent2>
        <a:srgbClr val="56B093"/>
      </a:accent2>
      <a:accent3>
        <a:srgbClr val="DBE341"/>
      </a:accent3>
      <a:accent4>
        <a:srgbClr val="2F99E8"/>
      </a:accent4>
      <a:accent5>
        <a:srgbClr val="0D3B8D"/>
      </a:accent5>
      <a:accent6>
        <a:srgbClr val="C80347"/>
      </a:accent6>
      <a:hlink>
        <a:srgbClr val="004C45"/>
      </a:hlink>
      <a:folHlink>
        <a:srgbClr val="56AF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PAGES">
  <a:themeElements>
    <a:clrScheme name="INTELLER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C45"/>
      </a:accent1>
      <a:accent2>
        <a:srgbClr val="56B093"/>
      </a:accent2>
      <a:accent3>
        <a:srgbClr val="DBE341"/>
      </a:accent3>
      <a:accent4>
        <a:srgbClr val="2F99E8"/>
      </a:accent4>
      <a:accent5>
        <a:srgbClr val="0D3B8D"/>
      </a:accent5>
      <a:accent6>
        <a:srgbClr val="C80347"/>
      </a:accent6>
      <a:hlink>
        <a:srgbClr val="004C45"/>
      </a:hlink>
      <a:folHlink>
        <a:srgbClr val="56AF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ema di Office">
  <a:themeElements>
    <a:clrScheme name="Personalizzato 1">
      <a:dk1>
        <a:srgbClr val="415364"/>
      </a:dk1>
      <a:lt1>
        <a:srgbClr val="FFFEFD"/>
      </a:lt1>
      <a:dk2>
        <a:srgbClr val="A4A5A4"/>
      </a:dk2>
      <a:lt2>
        <a:srgbClr val="B5C8E5"/>
      </a:lt2>
      <a:accent1>
        <a:srgbClr val="415364"/>
      </a:accent1>
      <a:accent2>
        <a:srgbClr val="005392"/>
      </a:accent2>
      <a:accent3>
        <a:srgbClr val="5F85B1"/>
      </a:accent3>
      <a:accent4>
        <a:srgbClr val="B5C8E5"/>
      </a:accent4>
      <a:accent5>
        <a:srgbClr val="A4A5A4"/>
      </a:accent5>
      <a:accent6>
        <a:srgbClr val="797979"/>
      </a:accent6>
      <a:hlink>
        <a:srgbClr val="005392"/>
      </a:hlink>
      <a:folHlink>
        <a:srgbClr val="0096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d76550-333a-43ab-8d85-5beef0356f27">
      <Terms xmlns="http://schemas.microsoft.com/office/infopath/2007/PartnerControls"/>
    </lcf76f155ced4ddcb4097134ff3c332f>
    <TaxCatchAll xmlns="8d64726f-ffee-4321-957a-d49b6e62f60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F5D23E62F9A044D9E48900D9E31991B" ma:contentTypeVersion="14" ma:contentTypeDescription="Creare un nuovo documento." ma:contentTypeScope="" ma:versionID="f9a0deb1e26636a0d31519cad3a64753">
  <xsd:schema xmlns:xsd="http://www.w3.org/2001/XMLSchema" xmlns:xs="http://www.w3.org/2001/XMLSchema" xmlns:p="http://schemas.microsoft.com/office/2006/metadata/properties" xmlns:ns2="0dd76550-333a-43ab-8d85-5beef0356f27" xmlns:ns3="8d64726f-ffee-4321-957a-d49b6e62f60d" targetNamespace="http://schemas.microsoft.com/office/2006/metadata/properties" ma:root="true" ma:fieldsID="7e51c9c4c7a7dda1b4301970d367b559" ns2:_="" ns3:_="">
    <xsd:import namespace="0dd76550-333a-43ab-8d85-5beef0356f27"/>
    <xsd:import namespace="8d64726f-ffee-4321-957a-d49b6e62f6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76550-333a-43ab-8d85-5beef0356f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 immagine" ma:readOnly="false" ma:fieldId="{5cf76f15-5ced-4ddc-b409-7134ff3c332f}" ma:taxonomyMulti="true" ma:sspId="d46adffd-2c0a-4c21-8c19-ed86ae1867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64726f-ffee-4321-957a-d49b6e62f60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fc8c779-1735-41ed-a39a-c8283d30c839}" ma:internalName="TaxCatchAll" ma:showField="CatchAllData" ma:web="8d64726f-ffee-4321-957a-d49b6e62f6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F6F0F5-A1C1-428D-862B-9911904D1A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DDF984-8369-4E24-8543-4C226332960B}">
  <ds:schemaRefs>
    <ds:schemaRef ds:uri="9cf1ea8f-2687-4c4e-a287-fd914b57d5cd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ba8892b7-39e0-4ccf-b70c-9836fc83edb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859A590-1707-4CCC-8867-FD834068750D}"/>
</file>

<file path=docProps/app.xml><?xml version="1.0" encoding="utf-8"?>
<Properties xmlns="http://schemas.openxmlformats.org/officeDocument/2006/extended-properties" xmlns:vt="http://schemas.openxmlformats.org/officeDocument/2006/docPropsVTypes">
  <TotalTime>1880</TotalTime>
  <Words>1664</Words>
  <Application>Microsoft Office PowerPoint</Application>
  <PresentationFormat>Widescreen</PresentationFormat>
  <Paragraphs>389</Paragraphs>
  <Slides>28</Slides>
  <Notes>24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28</vt:i4>
      </vt:variant>
    </vt:vector>
  </HeadingPairs>
  <TitlesOfParts>
    <vt:vector size="40" baseType="lpstr">
      <vt:lpstr>Arial</vt:lpstr>
      <vt:lpstr>Bressay</vt:lpstr>
      <vt:lpstr>Calibri</vt:lpstr>
      <vt:lpstr>Century Gothic</vt:lpstr>
      <vt:lpstr>Gill Sans MT</vt:lpstr>
      <vt:lpstr>Segoe UI</vt:lpstr>
      <vt:lpstr>Wingdings</vt:lpstr>
      <vt:lpstr>DIVIDERS</vt:lpstr>
      <vt:lpstr>2_PAGES</vt:lpstr>
      <vt:lpstr>1_Tema di Office</vt:lpstr>
      <vt:lpstr>Diapositiva think-cell</vt:lpstr>
      <vt:lpstr>think-cell Slide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https://www.sport.governo.it/it/pnrr/il-piano-nazionale-di-ripresa-e-resilienza-pnrr/   https://www.sport.governo.it/media/4347/istruzioni-terza-linea-di-intervento.pdf  https://www.sport.governo.it/it/pnrr/comunicazioni-ai-soggetti-attuatori/comunicazione-di-avvenuta-pubblicazione-della-manualistica-per-i-soggetti-attuatori/   https://www.rgs.mef.gov.it/VERSIONE-I/circolari/2022/circolare_n_33_2022/   https://www.osservatoriodisabilita.gov.it/it/pnrr-e-disabilita/la-direttiva/    </vt:lpstr>
    </vt:vector>
  </TitlesOfParts>
  <Company>Intellera Consulting S.r.l.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RIVOLUZIONE VERDE E TRANSIZIONE ECOLOGICA ISTRUZIONE E RICERCA​ Investimento 3.3: Piano di messa in sicurezza e riqualificazione dell’edilizia scolastica</dc:title>
  <dc:creator>Marco Fabio Della Bella</dc:creator>
  <cp:lastModifiedBy>Domenico Contino</cp:lastModifiedBy>
  <cp:revision>11</cp:revision>
  <dcterms:created xsi:type="dcterms:W3CDTF">2023-07-24T13:01:11Z</dcterms:created>
  <dcterms:modified xsi:type="dcterms:W3CDTF">2023-12-11T20:36:16Z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0x0101005F5D23E62F9A044D9E48900D9E31991B</vt:lpwstr>
  </property>
  <property fmtid="{D5CDD505-2E9C-101B-9397-08002B2CF9AE}" pid="3" name="MediaServiceImageTags">
    <vt:lpwstr/>
  </property>
  <property fmtid="{D5CDD505-2E9C-101B-9397-08002B2CF9AE}" pid="4" name="MSIP_Label_ee255aed-7de2-497a-9b96-4de850d7aec7_Enabled">
    <vt:lpwstr>true</vt:lpwstr>
  </property>
  <property fmtid="{D5CDD505-2E9C-101B-9397-08002B2CF9AE}" pid="5" name="MSIP_Label_ee255aed-7de2-497a-9b96-4de850d7aec7_SetDate">
    <vt:lpwstr>2023-10-30T10:30:06Z</vt:lpwstr>
  </property>
  <property fmtid="{D5CDD505-2E9C-101B-9397-08002B2CF9AE}" pid="6" name="MSIP_Label_ee255aed-7de2-497a-9b96-4de850d7aec7_Method">
    <vt:lpwstr>Privileged</vt:lpwstr>
  </property>
  <property fmtid="{D5CDD505-2E9C-101B-9397-08002B2CF9AE}" pid="7" name="MSIP_Label_ee255aed-7de2-497a-9b96-4de850d7aec7_Name">
    <vt:lpwstr>ee255aed-7de2-497a-9b96-4de850d7aec7</vt:lpwstr>
  </property>
  <property fmtid="{D5CDD505-2E9C-101B-9397-08002B2CF9AE}" pid="8" name="MSIP_Label_ee255aed-7de2-497a-9b96-4de850d7aec7_SiteId">
    <vt:lpwstr>8c4b47b5-ea35-4370-817f-95066d4f8467</vt:lpwstr>
  </property>
  <property fmtid="{D5CDD505-2E9C-101B-9397-08002B2CF9AE}" pid="9" name="MSIP_Label_ee255aed-7de2-497a-9b96-4de850d7aec7_ActionId">
    <vt:lpwstr>890e4a37-1364-485c-8f35-a29a14db996a</vt:lpwstr>
  </property>
  <property fmtid="{D5CDD505-2E9C-101B-9397-08002B2CF9AE}" pid="10" name="MSIP_Label_ee255aed-7de2-497a-9b96-4de850d7aec7_ContentBits">
    <vt:lpwstr>2</vt:lpwstr>
  </property>
</Properties>
</file>